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258" r:id="rId3"/>
    <p:sldId id="263" r:id="rId4"/>
    <p:sldId id="264" r:id="rId5"/>
    <p:sldId id="265" r:id="rId6"/>
    <p:sldId id="269" r:id="rId7"/>
    <p:sldId id="270" r:id="rId8"/>
    <p:sldId id="268" r:id="rId9"/>
    <p:sldId id="276" r:id="rId10"/>
    <p:sldId id="277" r:id="rId11"/>
    <p:sldId id="259" r:id="rId12"/>
    <p:sldId id="278" r:id="rId13"/>
    <p:sldId id="273" r:id="rId14"/>
    <p:sldId id="274" r:id="rId15"/>
    <p:sldId id="283" r:id="rId16"/>
    <p:sldId id="271" r:id="rId17"/>
    <p:sldId id="275" r:id="rId18"/>
    <p:sldId id="279" r:id="rId19"/>
    <p:sldId id="280" r:id="rId20"/>
    <p:sldId id="281" r:id="rId21"/>
    <p:sldId id="282" r:id="rId22"/>
    <p:sldId id="260" r:id="rId23"/>
    <p:sldId id="261" r:id="rId24"/>
    <p:sldId id="284" r:id="rId25"/>
    <p:sldId id="285" r:id="rId26"/>
    <p:sldId id="286" r:id="rId27"/>
    <p:sldId id="287" r:id="rId28"/>
    <p:sldId id="288" r:id="rId29"/>
    <p:sldId id="301" r:id="rId30"/>
    <p:sldId id="302" r:id="rId31"/>
    <p:sldId id="289" r:id="rId32"/>
    <p:sldId id="290" r:id="rId33"/>
    <p:sldId id="291" r:id="rId34"/>
    <p:sldId id="293" r:id="rId35"/>
    <p:sldId id="294" r:id="rId36"/>
    <p:sldId id="295" r:id="rId37"/>
    <p:sldId id="296" r:id="rId38"/>
    <p:sldId id="292" r:id="rId39"/>
    <p:sldId id="297" r:id="rId40"/>
    <p:sldId id="298" r:id="rId41"/>
    <p:sldId id="299" r:id="rId42"/>
    <p:sldId id="300" r:id="rId43"/>
    <p:sldId id="303" r:id="rId44"/>
    <p:sldId id="304" r:id="rId45"/>
    <p:sldId id="305" r:id="rId46"/>
    <p:sldId id="306" r:id="rId47"/>
    <p:sldId id="307" r:id="rId48"/>
    <p:sldId id="308" r:id="rId49"/>
    <p:sldId id="309" r:id="rId50"/>
    <p:sldId id="310" r:id="rId51"/>
    <p:sldId id="311" r:id="rId52"/>
    <p:sldId id="312" r:id="rId53"/>
    <p:sldId id="3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2" autoAdjust="0"/>
    <p:restoredTop sz="94660"/>
  </p:normalViewPr>
  <p:slideViewPr>
    <p:cSldViewPr snapToGrid="0">
      <p:cViewPr>
        <p:scale>
          <a:sx n="100" d="100"/>
          <a:sy n="100" d="100"/>
        </p:scale>
        <p:origin x="192"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04AB4E8F-7BE0-43D0-8D11-21AF24D4C5ED}"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082CEA2E-3310-4D42-A4F8-A6D7DE29095C}">
      <dgm:prSet/>
      <dgm:spPr/>
      <dgm:t>
        <a:bodyPr/>
        <a:lstStyle/>
        <a:p>
          <a:pPr>
            <a:lnSpc>
              <a:spcPct val="100000"/>
            </a:lnSpc>
            <a:defRPr cap="all"/>
          </a:pPr>
          <a:r>
            <a:rPr lang="en-GB"/>
            <a:t>Gateway EUI </a:t>
          </a:r>
          <a:endParaRPr lang="en-US"/>
        </a:p>
      </dgm:t>
    </dgm:pt>
    <dgm:pt modelId="{C0C9B276-C39E-4FED-884F-3D0CD5D57F85}" type="parTrans" cxnId="{5EA5338B-0FD2-43F9-B910-C03602068111}">
      <dgm:prSet/>
      <dgm:spPr/>
      <dgm:t>
        <a:bodyPr/>
        <a:lstStyle/>
        <a:p>
          <a:endParaRPr lang="en-US"/>
        </a:p>
      </dgm:t>
    </dgm:pt>
    <dgm:pt modelId="{D42FF8BF-F05A-4651-8D47-64088F0DDB37}" type="sibTrans" cxnId="{5EA5338B-0FD2-43F9-B910-C03602068111}">
      <dgm:prSet/>
      <dgm:spPr/>
      <dgm:t>
        <a:bodyPr/>
        <a:lstStyle/>
        <a:p>
          <a:endParaRPr lang="en-US"/>
        </a:p>
      </dgm:t>
    </dgm:pt>
    <dgm:pt modelId="{6DEF72F1-6658-4103-BA06-B289B51ABFB8}">
      <dgm:prSet/>
      <dgm:spPr/>
      <dgm:t>
        <a:bodyPr/>
        <a:lstStyle/>
        <a:p>
          <a:pPr>
            <a:lnSpc>
              <a:spcPct val="100000"/>
            </a:lnSpc>
            <a:defRPr cap="all"/>
          </a:pPr>
          <a:r>
            <a:rPr lang="en-GB"/>
            <a:t>Name or ID (or both) </a:t>
          </a:r>
          <a:endParaRPr lang="en-US"/>
        </a:p>
      </dgm:t>
    </dgm:pt>
    <dgm:pt modelId="{00B667A9-59BC-4E46-BF5D-9753838FB866}" type="parTrans" cxnId="{5F7BA8D0-D69F-428A-B9AE-D133DED79DD2}">
      <dgm:prSet/>
      <dgm:spPr/>
      <dgm:t>
        <a:bodyPr/>
        <a:lstStyle/>
        <a:p>
          <a:endParaRPr lang="en-US"/>
        </a:p>
      </dgm:t>
    </dgm:pt>
    <dgm:pt modelId="{0E57447C-1CA9-41AB-9841-E2137E5C31A3}" type="sibTrans" cxnId="{5F7BA8D0-D69F-428A-B9AE-D133DED79DD2}">
      <dgm:prSet/>
      <dgm:spPr/>
      <dgm:t>
        <a:bodyPr/>
        <a:lstStyle/>
        <a:p>
          <a:endParaRPr lang="en-US"/>
        </a:p>
      </dgm:t>
    </dgm:pt>
    <dgm:pt modelId="{145B7E7C-3BC5-4A72-A411-47D143D12037}">
      <dgm:prSet/>
      <dgm:spPr/>
      <dgm:t>
        <a:bodyPr/>
        <a:lstStyle/>
        <a:p>
          <a:pPr>
            <a:lnSpc>
              <a:spcPct val="100000"/>
            </a:lnSpc>
            <a:defRPr cap="all"/>
          </a:pPr>
          <a:r>
            <a:rPr lang="en-GB"/>
            <a:t>Region (frequency plan)</a:t>
          </a:r>
          <a:endParaRPr lang="en-US"/>
        </a:p>
      </dgm:t>
    </dgm:pt>
    <dgm:pt modelId="{8123ED30-B1A9-4277-B032-C55D5F596126}" type="parTrans" cxnId="{7A7F642A-1F4D-4655-8C84-9B1DF9E51372}">
      <dgm:prSet/>
      <dgm:spPr/>
      <dgm:t>
        <a:bodyPr/>
        <a:lstStyle/>
        <a:p>
          <a:endParaRPr lang="en-US"/>
        </a:p>
      </dgm:t>
    </dgm:pt>
    <dgm:pt modelId="{CB89E04F-F403-40BC-B111-C5E9570AFC72}" type="sibTrans" cxnId="{7A7F642A-1F4D-4655-8C84-9B1DF9E51372}">
      <dgm:prSet/>
      <dgm:spPr/>
      <dgm:t>
        <a:bodyPr/>
        <a:lstStyle/>
        <a:p>
          <a:endParaRPr lang="en-US"/>
        </a:p>
      </dgm:t>
    </dgm:pt>
    <dgm:pt modelId="{6B7F6751-54B5-44A0-9CA4-BF40D15CB535}" type="pres">
      <dgm:prSet presAssocID="{04AB4E8F-7BE0-43D0-8D11-21AF24D4C5ED}" presName="root" presStyleCnt="0">
        <dgm:presLayoutVars>
          <dgm:dir/>
          <dgm:resizeHandles val="exact"/>
        </dgm:presLayoutVars>
      </dgm:prSet>
      <dgm:spPr/>
    </dgm:pt>
    <dgm:pt modelId="{B4EA4C2E-C14A-4895-BAA4-6E879AFE49CA}" type="pres">
      <dgm:prSet presAssocID="{082CEA2E-3310-4D42-A4F8-A6D7DE29095C}" presName="compNode" presStyleCnt="0"/>
      <dgm:spPr/>
    </dgm:pt>
    <dgm:pt modelId="{98BFD66E-683B-4A10-A080-127685775DA7}" type="pres">
      <dgm:prSet presAssocID="{082CEA2E-3310-4D42-A4F8-A6D7DE29095C}" presName="iconBgRect" presStyleLbl="bgShp" presStyleIdx="0" presStyleCnt="3"/>
      <dgm:spPr>
        <a:prstGeom prst="round2DiagRect">
          <a:avLst>
            <a:gd name="adj1" fmla="val 29727"/>
            <a:gd name="adj2" fmla="val 0"/>
          </a:avLst>
        </a:prstGeom>
      </dgm:spPr>
    </dgm:pt>
    <dgm:pt modelId="{25863192-32E7-498F-9326-34B3B2AEA720}" type="pres">
      <dgm:prSet presAssocID="{082CEA2E-3310-4D42-A4F8-A6D7DE2909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7BD2D817-0F99-4FB7-B2BC-E0AEDD34BE64}" type="pres">
      <dgm:prSet presAssocID="{082CEA2E-3310-4D42-A4F8-A6D7DE29095C}" presName="spaceRect" presStyleCnt="0"/>
      <dgm:spPr/>
    </dgm:pt>
    <dgm:pt modelId="{7A7CEF99-9E69-4958-A5ED-ACC0CF9D5E48}" type="pres">
      <dgm:prSet presAssocID="{082CEA2E-3310-4D42-A4F8-A6D7DE29095C}" presName="textRect" presStyleLbl="revTx" presStyleIdx="0" presStyleCnt="3">
        <dgm:presLayoutVars>
          <dgm:chMax val="1"/>
          <dgm:chPref val="1"/>
        </dgm:presLayoutVars>
      </dgm:prSet>
      <dgm:spPr/>
    </dgm:pt>
    <dgm:pt modelId="{606A1AA8-FA72-4333-9B3C-7AE1106C0080}" type="pres">
      <dgm:prSet presAssocID="{D42FF8BF-F05A-4651-8D47-64088F0DDB37}" presName="sibTrans" presStyleCnt="0"/>
      <dgm:spPr/>
    </dgm:pt>
    <dgm:pt modelId="{FDAFB6FB-A040-4267-B940-A6AEAAC98518}" type="pres">
      <dgm:prSet presAssocID="{6DEF72F1-6658-4103-BA06-B289B51ABFB8}" presName="compNode" presStyleCnt="0"/>
      <dgm:spPr/>
    </dgm:pt>
    <dgm:pt modelId="{2D5D9CC0-45E3-4CE5-B857-DD1FDD3CFB62}" type="pres">
      <dgm:prSet presAssocID="{6DEF72F1-6658-4103-BA06-B289B51ABFB8}" presName="iconBgRect" presStyleLbl="bgShp" presStyleIdx="1" presStyleCnt="3"/>
      <dgm:spPr>
        <a:prstGeom prst="round2DiagRect">
          <a:avLst>
            <a:gd name="adj1" fmla="val 29727"/>
            <a:gd name="adj2" fmla="val 0"/>
          </a:avLst>
        </a:prstGeom>
      </dgm:spPr>
    </dgm:pt>
    <dgm:pt modelId="{72A27833-C1FD-4F3E-A7D1-7B75621A55A6}" type="pres">
      <dgm:prSet presAssocID="{6DEF72F1-6658-4103-BA06-B289B51ABF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F8B016E9-43EB-43D0-AB33-FA529225F7B9}" type="pres">
      <dgm:prSet presAssocID="{6DEF72F1-6658-4103-BA06-B289B51ABFB8}" presName="spaceRect" presStyleCnt="0"/>
      <dgm:spPr/>
    </dgm:pt>
    <dgm:pt modelId="{FADBED4D-5FB8-4158-8701-55C74FA935DF}" type="pres">
      <dgm:prSet presAssocID="{6DEF72F1-6658-4103-BA06-B289B51ABFB8}" presName="textRect" presStyleLbl="revTx" presStyleIdx="1" presStyleCnt="3">
        <dgm:presLayoutVars>
          <dgm:chMax val="1"/>
          <dgm:chPref val="1"/>
        </dgm:presLayoutVars>
      </dgm:prSet>
      <dgm:spPr/>
    </dgm:pt>
    <dgm:pt modelId="{30321649-7F9D-4416-9C7E-3B791B15357D}" type="pres">
      <dgm:prSet presAssocID="{0E57447C-1CA9-41AB-9841-E2137E5C31A3}" presName="sibTrans" presStyleCnt="0"/>
      <dgm:spPr/>
    </dgm:pt>
    <dgm:pt modelId="{1A0E4458-BB9B-48FA-BFEC-F2934F9F444D}" type="pres">
      <dgm:prSet presAssocID="{145B7E7C-3BC5-4A72-A411-47D143D12037}" presName="compNode" presStyleCnt="0"/>
      <dgm:spPr/>
    </dgm:pt>
    <dgm:pt modelId="{1EFB5DF1-7286-4C3C-B2A1-17CC5F5CC072}" type="pres">
      <dgm:prSet presAssocID="{145B7E7C-3BC5-4A72-A411-47D143D12037}" presName="iconBgRect" presStyleLbl="bgShp" presStyleIdx="2" presStyleCnt="3"/>
      <dgm:spPr>
        <a:prstGeom prst="round2DiagRect">
          <a:avLst>
            <a:gd name="adj1" fmla="val 29727"/>
            <a:gd name="adj2" fmla="val 0"/>
          </a:avLst>
        </a:prstGeom>
      </dgm:spPr>
    </dgm:pt>
    <dgm:pt modelId="{937E1521-E43D-406D-BEBA-A58ECFC06E16}" type="pres">
      <dgm:prSet presAssocID="{145B7E7C-3BC5-4A72-A411-47D143D120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3B74D5DA-A707-4EF4-A39F-091B915569D6}" type="pres">
      <dgm:prSet presAssocID="{145B7E7C-3BC5-4A72-A411-47D143D12037}" presName="spaceRect" presStyleCnt="0"/>
      <dgm:spPr/>
    </dgm:pt>
    <dgm:pt modelId="{6FAD06FF-D831-448B-A594-3E56F0A17451}" type="pres">
      <dgm:prSet presAssocID="{145B7E7C-3BC5-4A72-A411-47D143D12037}" presName="textRect" presStyleLbl="revTx" presStyleIdx="2" presStyleCnt="3">
        <dgm:presLayoutVars>
          <dgm:chMax val="1"/>
          <dgm:chPref val="1"/>
        </dgm:presLayoutVars>
      </dgm:prSet>
      <dgm:spPr/>
    </dgm:pt>
  </dgm:ptLst>
  <dgm:cxnLst>
    <dgm:cxn modelId="{46541C28-75C7-4381-A47B-E8E8A3D50A84}" type="presOf" srcId="{145B7E7C-3BC5-4A72-A411-47D143D12037}" destId="{6FAD06FF-D831-448B-A594-3E56F0A17451}" srcOrd="0" destOrd="0" presId="urn:microsoft.com/office/officeart/2018/5/layout/IconLeafLabelList"/>
    <dgm:cxn modelId="{7A7F642A-1F4D-4655-8C84-9B1DF9E51372}" srcId="{04AB4E8F-7BE0-43D0-8D11-21AF24D4C5ED}" destId="{145B7E7C-3BC5-4A72-A411-47D143D12037}" srcOrd="2" destOrd="0" parTransId="{8123ED30-B1A9-4277-B032-C55D5F596126}" sibTransId="{CB89E04F-F403-40BC-B111-C5E9570AFC72}"/>
    <dgm:cxn modelId="{5EA5338B-0FD2-43F9-B910-C03602068111}" srcId="{04AB4E8F-7BE0-43D0-8D11-21AF24D4C5ED}" destId="{082CEA2E-3310-4D42-A4F8-A6D7DE29095C}" srcOrd="0" destOrd="0" parTransId="{C0C9B276-C39E-4FED-884F-3D0CD5D57F85}" sibTransId="{D42FF8BF-F05A-4651-8D47-64088F0DDB37}"/>
    <dgm:cxn modelId="{ED4533CC-5FEF-4D8C-B84D-2FE2BFAD5B3E}" type="presOf" srcId="{6DEF72F1-6658-4103-BA06-B289B51ABFB8}" destId="{FADBED4D-5FB8-4158-8701-55C74FA935DF}" srcOrd="0" destOrd="0" presId="urn:microsoft.com/office/officeart/2018/5/layout/IconLeafLabelList"/>
    <dgm:cxn modelId="{5F7BA8D0-D69F-428A-B9AE-D133DED79DD2}" srcId="{04AB4E8F-7BE0-43D0-8D11-21AF24D4C5ED}" destId="{6DEF72F1-6658-4103-BA06-B289B51ABFB8}" srcOrd="1" destOrd="0" parTransId="{00B667A9-59BC-4E46-BF5D-9753838FB866}" sibTransId="{0E57447C-1CA9-41AB-9841-E2137E5C31A3}"/>
    <dgm:cxn modelId="{B1E8D8DB-86DC-471E-9A9D-EA88C1193BE0}" type="presOf" srcId="{04AB4E8F-7BE0-43D0-8D11-21AF24D4C5ED}" destId="{6B7F6751-54B5-44A0-9CA4-BF40D15CB535}" srcOrd="0" destOrd="0" presId="urn:microsoft.com/office/officeart/2018/5/layout/IconLeafLabelList"/>
    <dgm:cxn modelId="{396730DD-F122-4C0B-A4CE-FA0FD1BB57DB}" type="presOf" srcId="{082CEA2E-3310-4D42-A4F8-A6D7DE29095C}" destId="{7A7CEF99-9E69-4958-A5ED-ACC0CF9D5E48}" srcOrd="0" destOrd="0" presId="urn:microsoft.com/office/officeart/2018/5/layout/IconLeafLabelList"/>
    <dgm:cxn modelId="{3D38AF85-E93C-4F65-8F73-4888D1CE1CC1}" type="presParOf" srcId="{6B7F6751-54B5-44A0-9CA4-BF40D15CB535}" destId="{B4EA4C2E-C14A-4895-BAA4-6E879AFE49CA}" srcOrd="0" destOrd="0" presId="urn:microsoft.com/office/officeart/2018/5/layout/IconLeafLabelList"/>
    <dgm:cxn modelId="{28F59D12-F9A3-4AE6-9BB9-E584F36CC82F}" type="presParOf" srcId="{B4EA4C2E-C14A-4895-BAA4-6E879AFE49CA}" destId="{98BFD66E-683B-4A10-A080-127685775DA7}" srcOrd="0" destOrd="0" presId="urn:microsoft.com/office/officeart/2018/5/layout/IconLeafLabelList"/>
    <dgm:cxn modelId="{DF169864-4A3D-4E33-A400-5128E5A476A8}" type="presParOf" srcId="{B4EA4C2E-C14A-4895-BAA4-6E879AFE49CA}" destId="{25863192-32E7-498F-9326-34B3B2AEA720}" srcOrd="1" destOrd="0" presId="urn:microsoft.com/office/officeart/2018/5/layout/IconLeafLabelList"/>
    <dgm:cxn modelId="{FD2DCA3F-0C6E-4846-A980-50C0AD94957D}" type="presParOf" srcId="{B4EA4C2E-C14A-4895-BAA4-6E879AFE49CA}" destId="{7BD2D817-0F99-4FB7-B2BC-E0AEDD34BE64}" srcOrd="2" destOrd="0" presId="urn:microsoft.com/office/officeart/2018/5/layout/IconLeafLabelList"/>
    <dgm:cxn modelId="{4E0E2B08-15D5-4226-89F9-227D9168E790}" type="presParOf" srcId="{B4EA4C2E-C14A-4895-BAA4-6E879AFE49CA}" destId="{7A7CEF99-9E69-4958-A5ED-ACC0CF9D5E48}" srcOrd="3" destOrd="0" presId="urn:microsoft.com/office/officeart/2018/5/layout/IconLeafLabelList"/>
    <dgm:cxn modelId="{430D2319-FA7D-474B-B322-845639D29EF9}" type="presParOf" srcId="{6B7F6751-54B5-44A0-9CA4-BF40D15CB535}" destId="{606A1AA8-FA72-4333-9B3C-7AE1106C0080}" srcOrd="1" destOrd="0" presId="urn:microsoft.com/office/officeart/2018/5/layout/IconLeafLabelList"/>
    <dgm:cxn modelId="{D3107165-3573-49C0-A216-D0B1C29A0BEC}" type="presParOf" srcId="{6B7F6751-54B5-44A0-9CA4-BF40D15CB535}" destId="{FDAFB6FB-A040-4267-B940-A6AEAAC98518}" srcOrd="2" destOrd="0" presId="urn:microsoft.com/office/officeart/2018/5/layout/IconLeafLabelList"/>
    <dgm:cxn modelId="{99D8ED46-4403-4564-B665-57C403919149}" type="presParOf" srcId="{FDAFB6FB-A040-4267-B940-A6AEAAC98518}" destId="{2D5D9CC0-45E3-4CE5-B857-DD1FDD3CFB62}" srcOrd="0" destOrd="0" presId="urn:microsoft.com/office/officeart/2018/5/layout/IconLeafLabelList"/>
    <dgm:cxn modelId="{A7C3C445-AAE0-4F86-A5AE-2890B25AC167}" type="presParOf" srcId="{FDAFB6FB-A040-4267-B940-A6AEAAC98518}" destId="{72A27833-C1FD-4F3E-A7D1-7B75621A55A6}" srcOrd="1" destOrd="0" presId="urn:microsoft.com/office/officeart/2018/5/layout/IconLeafLabelList"/>
    <dgm:cxn modelId="{83C8ADB6-4CF6-4589-9AE6-B6726AF262FC}" type="presParOf" srcId="{FDAFB6FB-A040-4267-B940-A6AEAAC98518}" destId="{F8B016E9-43EB-43D0-AB33-FA529225F7B9}" srcOrd="2" destOrd="0" presId="urn:microsoft.com/office/officeart/2018/5/layout/IconLeafLabelList"/>
    <dgm:cxn modelId="{8EE113D4-2938-4959-B70E-223A883CFFE4}" type="presParOf" srcId="{FDAFB6FB-A040-4267-B940-A6AEAAC98518}" destId="{FADBED4D-5FB8-4158-8701-55C74FA935DF}" srcOrd="3" destOrd="0" presId="urn:microsoft.com/office/officeart/2018/5/layout/IconLeafLabelList"/>
    <dgm:cxn modelId="{1FCE9C69-82A8-4962-B744-BD9684B4099F}" type="presParOf" srcId="{6B7F6751-54B5-44A0-9CA4-BF40D15CB535}" destId="{30321649-7F9D-4416-9C7E-3B791B15357D}" srcOrd="3" destOrd="0" presId="urn:microsoft.com/office/officeart/2018/5/layout/IconLeafLabelList"/>
    <dgm:cxn modelId="{30D8A78F-C855-410C-BF71-12F6421FE66B}" type="presParOf" srcId="{6B7F6751-54B5-44A0-9CA4-BF40D15CB535}" destId="{1A0E4458-BB9B-48FA-BFEC-F2934F9F444D}" srcOrd="4" destOrd="0" presId="urn:microsoft.com/office/officeart/2018/5/layout/IconLeafLabelList"/>
    <dgm:cxn modelId="{AE9500B1-BAF8-4816-865A-29E02DCC711F}" type="presParOf" srcId="{1A0E4458-BB9B-48FA-BFEC-F2934F9F444D}" destId="{1EFB5DF1-7286-4C3C-B2A1-17CC5F5CC072}" srcOrd="0" destOrd="0" presId="urn:microsoft.com/office/officeart/2018/5/layout/IconLeafLabelList"/>
    <dgm:cxn modelId="{9DFBBACA-FF13-4643-999F-C2AED5901FC4}" type="presParOf" srcId="{1A0E4458-BB9B-48FA-BFEC-F2934F9F444D}" destId="{937E1521-E43D-406D-BEBA-A58ECFC06E16}" srcOrd="1" destOrd="0" presId="urn:microsoft.com/office/officeart/2018/5/layout/IconLeafLabelList"/>
    <dgm:cxn modelId="{11D36BB4-5C57-437F-BAA4-2E3645A8D0A1}" type="presParOf" srcId="{1A0E4458-BB9B-48FA-BFEC-F2934F9F444D}" destId="{3B74D5DA-A707-4EF4-A39F-091B915569D6}" srcOrd="2" destOrd="0" presId="urn:microsoft.com/office/officeart/2018/5/layout/IconLeafLabelList"/>
    <dgm:cxn modelId="{910E35FF-A1E2-4C0B-8133-C780E045E618}" type="presParOf" srcId="{1A0E4458-BB9B-48FA-BFEC-F2934F9F444D}" destId="{6FAD06FF-D831-448B-A594-3E56F0A1745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FD66E-683B-4A10-A080-127685775DA7}">
      <dsp:nvSpPr>
        <dsp:cNvPr id="0" name=""/>
        <dsp:cNvSpPr/>
      </dsp:nvSpPr>
      <dsp:spPr>
        <a:xfrm>
          <a:off x="603088"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63192-32E7-498F-9326-34B3B2AEA720}">
      <dsp:nvSpPr>
        <dsp:cNvPr id="0" name=""/>
        <dsp:cNvSpPr/>
      </dsp:nvSpPr>
      <dsp:spPr>
        <a:xfrm>
          <a:off x="766476" y="164254"/>
          <a:ext cx="439892" cy="439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CEF99-9E69-4958-A5ED-ACC0CF9D5E48}">
      <dsp:nvSpPr>
        <dsp:cNvPr id="0" name=""/>
        <dsp:cNvSpPr/>
      </dsp:nvSpPr>
      <dsp:spPr>
        <a:xfrm>
          <a:off x="358005"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Gateway EUI </a:t>
          </a:r>
          <a:endParaRPr lang="en-US" sz="1200" kern="1200"/>
        </a:p>
      </dsp:txBody>
      <dsp:txXfrm>
        <a:off x="358005" y="1006334"/>
        <a:ext cx="1256835" cy="502734"/>
      </dsp:txXfrm>
    </dsp:sp>
    <dsp:sp modelId="{2D5D9CC0-45E3-4CE5-B857-DD1FDD3CFB62}">
      <dsp:nvSpPr>
        <dsp:cNvPr id="0" name=""/>
        <dsp:cNvSpPr/>
      </dsp:nvSpPr>
      <dsp:spPr>
        <a:xfrm>
          <a:off x="2079870"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27833-C1FD-4F3E-A7D1-7B75621A55A6}">
      <dsp:nvSpPr>
        <dsp:cNvPr id="0" name=""/>
        <dsp:cNvSpPr/>
      </dsp:nvSpPr>
      <dsp:spPr>
        <a:xfrm>
          <a:off x="2243259" y="164254"/>
          <a:ext cx="439892" cy="439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BED4D-5FB8-4158-8701-55C74FA935DF}">
      <dsp:nvSpPr>
        <dsp:cNvPr id="0" name=""/>
        <dsp:cNvSpPr/>
      </dsp:nvSpPr>
      <dsp:spPr>
        <a:xfrm>
          <a:off x="1834787"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Name or ID (or both) </a:t>
          </a:r>
          <a:endParaRPr lang="en-US" sz="1200" kern="1200"/>
        </a:p>
      </dsp:txBody>
      <dsp:txXfrm>
        <a:off x="1834787" y="1006334"/>
        <a:ext cx="1256835" cy="502734"/>
      </dsp:txXfrm>
    </dsp:sp>
    <dsp:sp modelId="{1EFB5DF1-7286-4C3C-B2A1-17CC5F5CC072}">
      <dsp:nvSpPr>
        <dsp:cNvPr id="0" name=""/>
        <dsp:cNvSpPr/>
      </dsp:nvSpPr>
      <dsp:spPr>
        <a:xfrm>
          <a:off x="3556652" y="865"/>
          <a:ext cx="766669" cy="766669"/>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E1521-E43D-406D-BEBA-A58ECFC06E16}">
      <dsp:nvSpPr>
        <dsp:cNvPr id="0" name=""/>
        <dsp:cNvSpPr/>
      </dsp:nvSpPr>
      <dsp:spPr>
        <a:xfrm>
          <a:off x="3720041" y="164254"/>
          <a:ext cx="439892" cy="439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AD06FF-D831-448B-A594-3E56F0A17451}">
      <dsp:nvSpPr>
        <dsp:cNvPr id="0" name=""/>
        <dsp:cNvSpPr/>
      </dsp:nvSpPr>
      <dsp:spPr>
        <a:xfrm>
          <a:off x="3311569" y="1006334"/>
          <a:ext cx="1256835" cy="50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a:t>Region (frequency plan)</a:t>
          </a:r>
          <a:endParaRPr lang="en-US" sz="1200" kern="1200"/>
        </a:p>
      </dsp:txBody>
      <dsp:txXfrm>
        <a:off x="3311569" y="1006334"/>
        <a:ext cx="1256835" cy="5027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1414-E157-8E52-1314-2D3F72427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18A0FFC6-90B8-82F9-CAB0-2D545176F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A038D136-7D41-946D-0A0C-251B89512338}"/>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7745A52E-ABD6-DF39-7248-39F986D7AEC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FFE9506-A426-6BDF-FDFD-2A1A541931AF}"/>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385897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5D2A-F025-8DC0-2F06-F1604C200832}"/>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7650F34-D8C8-E500-88D3-054878D962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E089622-27A4-E65D-2612-93DDFABB857E}"/>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D7B87B4B-536A-8297-80B8-D13F7B82C9E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8DB354E-BDE1-E277-973B-0E0A5D9C2997}"/>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89013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2279C0-9A82-D59E-54B8-3D4D818E29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BE5A7B9-5346-0969-50B0-23FCC7D74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26EBC25-6686-EABF-7206-47BDDEC4D663}"/>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B6706FC3-DFBB-281B-CF7F-535F6CB92D1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9D72935-F8F4-DFEE-DB1F-CF036BCA0349}"/>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52222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BB7F-2401-2B84-577F-E5498076097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1CCB286-2B97-C477-A61E-943087AA25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796F599-8FA7-F102-452C-E3180DB6EAE1}"/>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3BF9FAA6-EAC1-5C44-4B66-30129F09893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8A2DB1D-CEF2-99FF-D7B6-F8C9673D4BFF}"/>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42034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08E0-AD51-4B59-DD4D-314C306F69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DA896FB9-5432-783C-4331-6C309E13A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A311B-0DB1-983F-65A1-41FB9AF211D8}"/>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4E23ED59-40B2-0470-4960-009D838DBEA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6AE1FDF-BE61-59BD-928E-E73AB683D606}"/>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73203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400E-0827-A1CF-0A81-013F3BE6CBF3}"/>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44B6044-8DF5-58D7-45B1-517F25F95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96993869-6565-1989-58FB-DED2D9EEC7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B15B03C5-DB41-4B34-F705-761007E3F472}"/>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6" name="Footer Placeholder 5">
            <a:extLst>
              <a:ext uri="{FF2B5EF4-FFF2-40B4-BE49-F238E27FC236}">
                <a16:creationId xmlns:a16="http://schemas.microsoft.com/office/drawing/2014/main" id="{CE567425-7D08-F8AC-8E28-5559A6FA3E0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BF29320-C68F-E70D-2A6C-B87A4565ADB9}"/>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07676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29EF-799C-2E2D-149F-8B22A894FE4D}"/>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4555E9A6-0434-6237-2029-6F8337268F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AAC4B-33B7-8507-D0C9-55F6893F03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0338F0A-83C7-32C9-8FA7-940D4A1B6A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BE8706-451D-BDF9-64E7-BF3732264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22F3B978-20A6-6B13-55BC-E813C34FAFCE}"/>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8" name="Footer Placeholder 7">
            <a:extLst>
              <a:ext uri="{FF2B5EF4-FFF2-40B4-BE49-F238E27FC236}">
                <a16:creationId xmlns:a16="http://schemas.microsoft.com/office/drawing/2014/main" id="{A69F0F54-7670-C417-898A-476E6339D95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5D07B725-67D2-A533-4EAC-8221DE865053}"/>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38721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EBFC-B857-6AA8-560B-0E612CA340D6}"/>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E319793-738D-6A27-F440-A6694EE4FB63}"/>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4" name="Footer Placeholder 3">
            <a:extLst>
              <a:ext uri="{FF2B5EF4-FFF2-40B4-BE49-F238E27FC236}">
                <a16:creationId xmlns:a16="http://schemas.microsoft.com/office/drawing/2014/main" id="{76E170E4-D1C9-FAC9-8068-C07E64A5CC56}"/>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B231AEDB-5A77-4A40-60C8-EE23CD4B337E}"/>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11359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150BD-80A1-BD77-EA82-C469131A3024}"/>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3" name="Footer Placeholder 2">
            <a:extLst>
              <a:ext uri="{FF2B5EF4-FFF2-40B4-BE49-F238E27FC236}">
                <a16:creationId xmlns:a16="http://schemas.microsoft.com/office/drawing/2014/main" id="{73A6AC14-12B1-3B25-B14B-7E0F4ED67099}"/>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0840CFE6-7C3F-DA8B-7C46-C445AEBF8A7D}"/>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187215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9384-037A-5341-6501-7BEDCC87D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F8C06D2E-90F1-0B56-8D34-1DFC399445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28F9B65-ECE2-E603-DC03-3F43FE28B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4DB29-12DE-077D-A66A-DF9E8630A73F}"/>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6" name="Footer Placeholder 5">
            <a:extLst>
              <a:ext uri="{FF2B5EF4-FFF2-40B4-BE49-F238E27FC236}">
                <a16:creationId xmlns:a16="http://schemas.microsoft.com/office/drawing/2014/main" id="{C34D0BAB-9C27-AD6E-1C6A-83E43781FE84}"/>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82F7BA5-5A2E-0A49-C056-8457F9A22D9B}"/>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354631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B26F-3B04-D2A1-1B0A-3C21C0AB9E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B8BC37F5-9CD1-5882-789E-409D3FED0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A00D0D39-CFB3-6BE8-F3F1-2B4CAF059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BABD9-C73A-2FE3-DE92-21A5793A956E}"/>
              </a:ext>
            </a:extLst>
          </p:cNvPr>
          <p:cNvSpPr>
            <a:spLocks noGrp="1"/>
          </p:cNvSpPr>
          <p:nvPr>
            <p:ph type="dt" sz="half" idx="10"/>
          </p:nvPr>
        </p:nvSpPr>
        <p:spPr/>
        <p:txBody>
          <a:bodyPr/>
          <a:lstStyle/>
          <a:p>
            <a:fld id="{CD5BC0D4-4753-41FA-9E07-12A83BB8C888}" type="datetimeFigureOut">
              <a:rPr lang="en-ZA" smtClean="0"/>
              <a:t>2024/02/21</a:t>
            </a:fld>
            <a:endParaRPr lang="en-ZA"/>
          </a:p>
        </p:txBody>
      </p:sp>
      <p:sp>
        <p:nvSpPr>
          <p:cNvPr id="6" name="Footer Placeholder 5">
            <a:extLst>
              <a:ext uri="{FF2B5EF4-FFF2-40B4-BE49-F238E27FC236}">
                <a16:creationId xmlns:a16="http://schemas.microsoft.com/office/drawing/2014/main" id="{4565C9B7-22FC-D987-095A-1ACD28185C4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31328CD-67AE-01CF-318C-CB550ABB3F23}"/>
              </a:ext>
            </a:extLst>
          </p:cNvPr>
          <p:cNvSpPr>
            <a:spLocks noGrp="1"/>
          </p:cNvSpPr>
          <p:nvPr>
            <p:ph type="sldNum" sz="quarter" idx="12"/>
          </p:nvPr>
        </p:nvSpPr>
        <p:spPr/>
        <p:txBody>
          <a:bodyPr/>
          <a:lstStyle/>
          <a:p>
            <a:fld id="{25252FAF-FD3C-4CB6-9532-3344446BAADD}" type="slidenum">
              <a:rPr lang="en-ZA" smtClean="0"/>
              <a:t>‹#›</a:t>
            </a:fld>
            <a:endParaRPr lang="en-ZA"/>
          </a:p>
        </p:txBody>
      </p:sp>
    </p:spTree>
    <p:extLst>
      <p:ext uri="{BB962C8B-B14F-4D97-AF65-F5344CB8AC3E}">
        <p14:creationId xmlns:p14="http://schemas.microsoft.com/office/powerpoint/2010/main" val="213550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5A679-C4E8-BD9B-20FC-015EAC8129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267BABC-08F0-50A5-0792-7F9408623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16C98F1-9938-2168-A1D0-D58BD95096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BC0D4-4753-41FA-9E07-12A83BB8C888}" type="datetimeFigureOut">
              <a:rPr lang="en-ZA" smtClean="0"/>
              <a:t>2024/02/21</a:t>
            </a:fld>
            <a:endParaRPr lang="en-ZA"/>
          </a:p>
        </p:txBody>
      </p:sp>
      <p:sp>
        <p:nvSpPr>
          <p:cNvPr id="5" name="Footer Placeholder 4">
            <a:extLst>
              <a:ext uri="{FF2B5EF4-FFF2-40B4-BE49-F238E27FC236}">
                <a16:creationId xmlns:a16="http://schemas.microsoft.com/office/drawing/2014/main" id="{857A43D9-090A-E67D-8CEC-524BB853D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EA2223D9-1D91-6CD3-562A-E428B9A04D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52FAF-FD3C-4CB6-9532-3344446BAADD}" type="slidenum">
              <a:rPr lang="en-ZA" smtClean="0"/>
              <a:t>‹#›</a:t>
            </a:fld>
            <a:endParaRPr lang="en-ZA"/>
          </a:p>
        </p:txBody>
      </p:sp>
    </p:spTree>
    <p:extLst>
      <p:ext uri="{BB962C8B-B14F-4D97-AF65-F5344CB8AC3E}">
        <p14:creationId xmlns:p14="http://schemas.microsoft.com/office/powerpoint/2010/main" val="852764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bitvise.com/download-area"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bgate.org/download/"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d.thethingsnetwork.org/oidc/interaction/AwFHU9WCxQvSAtWUCWnQy"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3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Rectangle 513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1" name="Rectangle 5140">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LPWAN, LoRa and LoRaWAN | Milesight IoT">
            <a:extLst>
              <a:ext uri="{FF2B5EF4-FFF2-40B4-BE49-F238E27FC236}">
                <a16:creationId xmlns:a16="http://schemas.microsoft.com/office/drawing/2014/main" id="{D4C463F5-5F1F-19A2-9E07-BF8D16D2236C}"/>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9488" r="21174"/>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5142" name="Freeform: Shape 514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1">
            <a:extLst>
              <a:ext uri="{FF2B5EF4-FFF2-40B4-BE49-F238E27FC236}">
                <a16:creationId xmlns:a16="http://schemas.microsoft.com/office/drawing/2014/main" id="{43A4215C-E451-A1A4-DE80-35A2A7004D45}"/>
              </a:ext>
            </a:extLst>
          </p:cNvPr>
          <p:cNvSpPr>
            <a:spLocks noGrp="1"/>
          </p:cNvSpPr>
          <p:nvPr>
            <p:ph type="ctrTitle"/>
          </p:nvPr>
        </p:nvSpPr>
        <p:spPr>
          <a:xfrm>
            <a:off x="534473" y="2950387"/>
            <a:ext cx="3052293" cy="3531403"/>
          </a:xfrm>
        </p:spPr>
        <p:txBody>
          <a:bodyPr anchor="t">
            <a:normAutofit/>
          </a:bodyPr>
          <a:lstStyle/>
          <a:p>
            <a:pPr algn="r"/>
            <a:r>
              <a:rPr lang="en-GB" sz="4000" b="1" dirty="0">
                <a:solidFill>
                  <a:srgbClr val="FFFFFF"/>
                </a:solidFill>
              </a:rPr>
              <a:t>LoRa Training</a:t>
            </a:r>
            <a:endParaRPr lang="en-ZA" sz="4000" b="1" dirty="0">
              <a:solidFill>
                <a:srgbClr val="FFFFFF"/>
              </a:solidFill>
            </a:endParaRPr>
          </a:p>
        </p:txBody>
      </p:sp>
      <p:pic>
        <p:nvPicPr>
          <p:cNvPr id="2" name="Picture 8" descr="LoRa">
            <a:extLst>
              <a:ext uri="{FF2B5EF4-FFF2-40B4-BE49-F238E27FC236}">
                <a16:creationId xmlns:a16="http://schemas.microsoft.com/office/drawing/2014/main" id="{A3CD2582-1845-6B0F-A176-5E7258EB7E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75542" y="190500"/>
            <a:ext cx="1962151" cy="12297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10" descr="TUT Logo – ACCORD">
            <a:extLst>
              <a:ext uri="{FF2B5EF4-FFF2-40B4-BE49-F238E27FC236}">
                <a16:creationId xmlns:a16="http://schemas.microsoft.com/office/drawing/2014/main" id="{26ECB39F-BD22-42DA-AA74-2C2E4EAD23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34292" y="6301566"/>
            <a:ext cx="857708" cy="5564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146614-7F10-13D4-15BB-7F5D48202B3C}"/>
              </a:ext>
            </a:extLst>
          </p:cNvPr>
          <p:cNvPicPr>
            <a:picLocks noChangeAspect="1"/>
          </p:cNvPicPr>
          <p:nvPr/>
        </p:nvPicPr>
        <p:blipFill>
          <a:blip r:embed="rId5"/>
          <a:stretch>
            <a:fillRect/>
          </a:stretch>
        </p:blipFill>
        <p:spPr>
          <a:xfrm>
            <a:off x="10725124" y="6328295"/>
            <a:ext cx="662985" cy="556434"/>
          </a:xfrm>
          <a:prstGeom prst="rect">
            <a:avLst/>
          </a:prstGeom>
          <a:ln>
            <a:noFill/>
          </a:ln>
          <a:effectLst>
            <a:softEdge rad="112500"/>
          </a:effectLst>
        </p:spPr>
      </p:pic>
    </p:spTree>
    <p:extLst>
      <p:ext uri="{BB962C8B-B14F-4D97-AF65-F5344CB8AC3E}">
        <p14:creationId xmlns:p14="http://schemas.microsoft.com/office/powerpoint/2010/main" val="362784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06C3F-93CF-3FFF-A501-6A79385E6436}"/>
              </a:ext>
            </a:extLst>
          </p:cNvPr>
          <p:cNvPicPr>
            <a:picLocks noChangeAspect="1"/>
          </p:cNvPicPr>
          <p:nvPr/>
        </p:nvPicPr>
        <p:blipFill>
          <a:blip r:embed="rId2"/>
          <a:stretch>
            <a:fillRect/>
          </a:stretch>
        </p:blipFill>
        <p:spPr>
          <a:xfrm>
            <a:off x="1000124" y="963573"/>
            <a:ext cx="9860179" cy="4646652"/>
          </a:xfrm>
          <a:prstGeom prst="rect">
            <a:avLst/>
          </a:prstGeom>
        </p:spPr>
      </p:pic>
      <p:sp>
        <p:nvSpPr>
          <p:cNvPr id="4" name="TextBox 3">
            <a:extLst>
              <a:ext uri="{FF2B5EF4-FFF2-40B4-BE49-F238E27FC236}">
                <a16:creationId xmlns:a16="http://schemas.microsoft.com/office/drawing/2014/main" id="{F21EA9EF-8433-B664-A7B4-ADCE997911B3}"/>
              </a:ext>
            </a:extLst>
          </p:cNvPr>
          <p:cNvSpPr txBox="1"/>
          <p:nvPr/>
        </p:nvSpPr>
        <p:spPr>
          <a:xfrm>
            <a:off x="1000125" y="200025"/>
            <a:ext cx="4505325" cy="553998"/>
          </a:xfrm>
          <a:prstGeom prst="rect">
            <a:avLst/>
          </a:prstGeom>
          <a:noFill/>
        </p:spPr>
        <p:txBody>
          <a:bodyPr wrap="square" rtlCol="0">
            <a:spAutoFit/>
          </a:bodyPr>
          <a:lstStyle/>
          <a:p>
            <a:r>
              <a:rPr lang="en-GB" sz="3000" b="1" dirty="0"/>
              <a:t>CREATE GATEWAY</a:t>
            </a:r>
            <a:endParaRPr lang="en-ZA" sz="3000" b="1" dirty="0"/>
          </a:p>
        </p:txBody>
      </p:sp>
    </p:spTree>
    <p:extLst>
      <p:ext uri="{BB962C8B-B14F-4D97-AF65-F5344CB8AC3E}">
        <p14:creationId xmlns:p14="http://schemas.microsoft.com/office/powerpoint/2010/main" val="115682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48AD7DB-EBFD-9083-E8D5-3D39BE0F8052}"/>
              </a:ext>
            </a:extLst>
          </p:cNvPr>
          <p:cNvPicPr>
            <a:picLocks noChangeAspect="1"/>
          </p:cNvPicPr>
          <p:nvPr/>
        </p:nvPicPr>
        <p:blipFill rotWithShape="1">
          <a:blip r:embed="rId2"/>
          <a:srcRect t="27077" r="-1" b="5072"/>
          <a:stretch/>
        </p:blipFill>
        <p:spPr>
          <a:xfrm>
            <a:off x="-1" y="10"/>
            <a:ext cx="12228129" cy="4666928"/>
          </a:xfrm>
          <a:prstGeom prst="rect">
            <a:avLst/>
          </a:prstGeom>
        </p:spPr>
      </p:pic>
      <p:sp>
        <p:nvSpPr>
          <p:cNvPr id="2" name="Title 1">
            <a:extLst>
              <a:ext uri="{FF2B5EF4-FFF2-40B4-BE49-F238E27FC236}">
                <a16:creationId xmlns:a16="http://schemas.microsoft.com/office/drawing/2014/main" id="{D59D18F6-57D8-258D-4F06-49693C63DF25}"/>
              </a:ext>
            </a:extLst>
          </p:cNvPr>
          <p:cNvSpPr>
            <a:spLocks noGrp="1"/>
          </p:cNvSpPr>
          <p:nvPr>
            <p:ph type="title"/>
          </p:nvPr>
        </p:nvSpPr>
        <p:spPr>
          <a:xfrm>
            <a:off x="804672" y="4551037"/>
            <a:ext cx="5021782" cy="1509931"/>
          </a:xfrm>
        </p:spPr>
        <p:txBody>
          <a:bodyPr>
            <a:normAutofit/>
          </a:bodyPr>
          <a:lstStyle/>
          <a:p>
            <a:r>
              <a:rPr lang="en-ZA" sz="3600">
                <a:solidFill>
                  <a:schemeClr val="tx2"/>
                </a:solidFill>
              </a:rPr>
              <a:t>Gateway registration</a:t>
            </a:r>
          </a:p>
        </p:txBody>
      </p:sp>
      <p:graphicFrame>
        <p:nvGraphicFramePr>
          <p:cNvPr id="5" name="Content Placeholder 2">
            <a:extLst>
              <a:ext uri="{FF2B5EF4-FFF2-40B4-BE49-F238E27FC236}">
                <a16:creationId xmlns:a16="http://schemas.microsoft.com/office/drawing/2014/main" id="{5BAA3AA7-98FB-76FE-7387-D647B2679D3B}"/>
              </a:ext>
            </a:extLst>
          </p:cNvPr>
          <p:cNvGraphicFramePr>
            <a:graphicFrameLocks noGrp="1"/>
          </p:cNvGraphicFramePr>
          <p:nvPr>
            <p:ph idx="1"/>
          </p:nvPr>
        </p:nvGraphicFramePr>
        <p:xfrm>
          <a:off x="6470247" y="4551037"/>
          <a:ext cx="4926411" cy="1509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88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A80C4-832F-B866-6F78-0BA95A981893}"/>
              </a:ext>
            </a:extLst>
          </p:cNvPr>
          <p:cNvPicPr>
            <a:picLocks noChangeAspect="1"/>
          </p:cNvPicPr>
          <p:nvPr/>
        </p:nvPicPr>
        <p:blipFill>
          <a:blip r:embed="rId2"/>
          <a:stretch>
            <a:fillRect/>
          </a:stretch>
        </p:blipFill>
        <p:spPr>
          <a:xfrm>
            <a:off x="752170" y="681543"/>
            <a:ext cx="6029630" cy="5494914"/>
          </a:xfrm>
          <a:prstGeom prst="rect">
            <a:avLst/>
          </a:prstGeom>
        </p:spPr>
      </p:pic>
      <p:pic>
        <p:nvPicPr>
          <p:cNvPr id="5" name="Picture 4">
            <a:extLst>
              <a:ext uri="{FF2B5EF4-FFF2-40B4-BE49-F238E27FC236}">
                <a16:creationId xmlns:a16="http://schemas.microsoft.com/office/drawing/2014/main" id="{A2E3CA33-541A-BE8E-797D-78428FBCAF0A}"/>
              </a:ext>
            </a:extLst>
          </p:cNvPr>
          <p:cNvPicPr>
            <a:picLocks noChangeAspect="1"/>
          </p:cNvPicPr>
          <p:nvPr/>
        </p:nvPicPr>
        <p:blipFill>
          <a:blip r:embed="rId3"/>
          <a:stretch>
            <a:fillRect/>
          </a:stretch>
        </p:blipFill>
        <p:spPr>
          <a:xfrm>
            <a:off x="5557405" y="575852"/>
            <a:ext cx="6201640" cy="5877745"/>
          </a:xfrm>
          <a:prstGeom prst="rect">
            <a:avLst/>
          </a:prstGeom>
        </p:spPr>
      </p:pic>
    </p:spTree>
    <p:extLst>
      <p:ext uri="{BB962C8B-B14F-4D97-AF65-F5344CB8AC3E}">
        <p14:creationId xmlns:p14="http://schemas.microsoft.com/office/powerpoint/2010/main" val="321786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95528" y="386930"/>
            <a:ext cx="10141799" cy="1300554"/>
          </a:xfrm>
        </p:spPr>
        <p:txBody>
          <a:bodyPr anchor="b">
            <a:normAutofit/>
          </a:bodyPr>
          <a:lstStyle/>
          <a:p>
            <a:r>
              <a:rPr lang="en-ZA" sz="4800" b="1"/>
              <a:t>Gateway configuration</a:t>
            </a:r>
          </a:p>
        </p:txBody>
      </p:sp>
      <p:sp>
        <p:nvSpPr>
          <p:cNvPr id="53" name="Rectangle 5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5CB41D-E935-AE1E-833B-FD99DF2CBCCF}"/>
              </a:ext>
            </a:extLst>
          </p:cNvPr>
          <p:cNvPicPr>
            <a:picLocks noChangeAspect="1"/>
          </p:cNvPicPr>
          <p:nvPr/>
        </p:nvPicPr>
        <p:blipFill>
          <a:blip r:embed="rId2"/>
          <a:stretch>
            <a:fillRect/>
          </a:stretch>
        </p:blipFill>
        <p:spPr>
          <a:xfrm>
            <a:off x="635295" y="3512728"/>
            <a:ext cx="5150277" cy="1738217"/>
          </a:xfrm>
          <a:prstGeom prst="rect">
            <a:avLst/>
          </a:prstGeom>
        </p:spPr>
      </p:pic>
      <p:sp>
        <p:nvSpPr>
          <p:cNvPr id="6" name="Content Placeholder 5">
            <a:extLst>
              <a:ext uri="{FF2B5EF4-FFF2-40B4-BE49-F238E27FC236}">
                <a16:creationId xmlns:a16="http://schemas.microsoft.com/office/drawing/2014/main" id="{92C38113-D500-2B94-A935-4A73AC16F92E}"/>
              </a:ext>
            </a:extLst>
          </p:cNvPr>
          <p:cNvSpPr>
            <a:spLocks noGrp="1"/>
          </p:cNvSpPr>
          <p:nvPr>
            <p:ph idx="1"/>
          </p:nvPr>
        </p:nvSpPr>
        <p:spPr>
          <a:xfrm>
            <a:off x="6406429" y="2599509"/>
            <a:ext cx="4530898" cy="3639450"/>
          </a:xfrm>
        </p:spPr>
        <p:txBody>
          <a:bodyPr anchor="ctr">
            <a:normAutofit/>
          </a:bodyPr>
          <a:lstStyle/>
          <a:p>
            <a:pPr marL="0" indent="0">
              <a:buNone/>
            </a:pPr>
            <a:r>
              <a:rPr lang="en-GB" sz="2000" dirty="0"/>
              <a:t>Log in Dragino:</a:t>
            </a:r>
          </a:p>
          <a:p>
            <a:pPr marL="0" indent="0">
              <a:buNone/>
            </a:pPr>
            <a:endParaRPr lang="en-ZA" sz="2000" dirty="0"/>
          </a:p>
        </p:txBody>
      </p:sp>
      <p:sp>
        <p:nvSpPr>
          <p:cNvPr id="64" name="Rectangle 63">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1AB65AE-A08D-4F43-8E53-5F1B8D842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10;&#10;Description automatically generated">
            <a:extLst>
              <a:ext uri="{FF2B5EF4-FFF2-40B4-BE49-F238E27FC236}">
                <a16:creationId xmlns:a16="http://schemas.microsoft.com/office/drawing/2014/main" id="{90E3F345-D0E7-2136-F4DF-0C4D5268E571}"/>
              </a:ext>
            </a:extLst>
          </p:cNvPr>
          <p:cNvPicPr>
            <a:picLocks noChangeAspect="1"/>
          </p:cNvPicPr>
          <p:nvPr/>
        </p:nvPicPr>
        <p:blipFill rotWithShape="1">
          <a:blip r:embed="rId2"/>
          <a:srcRect r="5161" b="1"/>
          <a:stretch/>
        </p:blipFill>
        <p:spPr>
          <a:xfrm>
            <a:off x="838199" y="536943"/>
            <a:ext cx="4153757" cy="390033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5E51566-E308-10DB-9232-F22AE7503BEA}"/>
              </a:ext>
            </a:extLst>
          </p:cNvPr>
          <p:cNvPicPr>
            <a:picLocks noChangeAspect="1"/>
          </p:cNvPicPr>
          <p:nvPr/>
        </p:nvPicPr>
        <p:blipFill rotWithShape="1">
          <a:blip r:embed="rId3"/>
          <a:srcRect t="24371" r="-2" b="13607"/>
          <a:stretch/>
        </p:blipFill>
        <p:spPr>
          <a:xfrm>
            <a:off x="5183372" y="536943"/>
            <a:ext cx="6304539" cy="3900336"/>
          </a:xfrm>
          <a:prstGeom prst="rect">
            <a:avLst/>
          </a:prstGeom>
        </p:spPr>
      </p:pic>
      <p:sp>
        <p:nvSpPr>
          <p:cNvPr id="6" name="TextBox 5">
            <a:extLst>
              <a:ext uri="{FF2B5EF4-FFF2-40B4-BE49-F238E27FC236}">
                <a16:creationId xmlns:a16="http://schemas.microsoft.com/office/drawing/2014/main" id="{B9F5D3A1-357E-8D93-014A-1B64C6C2F1A6}"/>
              </a:ext>
            </a:extLst>
          </p:cNvPr>
          <p:cNvSpPr txBox="1"/>
          <p:nvPr/>
        </p:nvSpPr>
        <p:spPr>
          <a:xfrm>
            <a:off x="5183372" y="4625162"/>
            <a:ext cx="6304540" cy="166797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Use http://172.31.255.254/</a:t>
            </a:r>
            <a:br>
              <a:rPr lang="en-US" sz="2000"/>
            </a:br>
            <a:r>
              <a:rPr lang="en-US" sz="2000"/>
              <a:t>to open Dragino web Ui</a:t>
            </a:r>
          </a:p>
        </p:txBody>
      </p:sp>
    </p:spTree>
    <p:extLst>
      <p:ext uri="{BB962C8B-B14F-4D97-AF65-F5344CB8AC3E}">
        <p14:creationId xmlns:p14="http://schemas.microsoft.com/office/powerpoint/2010/main" val="183948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251763-8C29-123A-BDB5-C3B573CEAA7B}"/>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LOGIN</a:t>
            </a:r>
          </a:p>
        </p:txBody>
      </p:sp>
      <p:sp>
        <p:nvSpPr>
          <p:cNvPr id="5" name="TextBox 4">
            <a:extLst>
              <a:ext uri="{FF2B5EF4-FFF2-40B4-BE49-F238E27FC236}">
                <a16:creationId xmlns:a16="http://schemas.microsoft.com/office/drawing/2014/main" id="{054F421D-8A7C-3C86-D857-5236550EEBF3}"/>
              </a:ext>
            </a:extLst>
          </p:cNvPr>
          <p:cNvSpPr txBox="1"/>
          <p:nvPr/>
        </p:nvSpPr>
        <p:spPr>
          <a:xfrm>
            <a:off x="4581727" y="649480"/>
            <a:ext cx="302530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Username: root</a:t>
            </a:r>
          </a:p>
          <a:p>
            <a:pPr indent="-228600">
              <a:lnSpc>
                <a:spcPct val="90000"/>
              </a:lnSpc>
              <a:spcAft>
                <a:spcPts val="600"/>
              </a:spcAft>
              <a:buFont typeface="Arial" panose="020B0604020202020204" pitchFamily="34" charset="0"/>
              <a:buChar char="•"/>
            </a:pPr>
            <a:r>
              <a:rPr lang="en-US" sz="2000" dirty="0"/>
              <a:t>Password: </a:t>
            </a:r>
            <a:r>
              <a:rPr lang="en-US" sz="2000" dirty="0" err="1"/>
              <a:t>dragino</a:t>
            </a:r>
            <a:endParaRPr lang="en-US" sz="2000" dirty="0"/>
          </a:p>
        </p:txBody>
      </p:sp>
      <p:pic>
        <p:nvPicPr>
          <p:cNvPr id="3" name="Picture 2">
            <a:extLst>
              <a:ext uri="{FF2B5EF4-FFF2-40B4-BE49-F238E27FC236}">
                <a16:creationId xmlns:a16="http://schemas.microsoft.com/office/drawing/2014/main" id="{1E627623-23DE-25B0-329F-B9D7339308D5}"/>
              </a:ext>
            </a:extLst>
          </p:cNvPr>
          <p:cNvPicPr>
            <a:picLocks noChangeAspect="1"/>
          </p:cNvPicPr>
          <p:nvPr/>
        </p:nvPicPr>
        <p:blipFill>
          <a:blip r:embed="rId2"/>
          <a:stretch>
            <a:fillRect/>
          </a:stretch>
        </p:blipFill>
        <p:spPr>
          <a:xfrm>
            <a:off x="8109502" y="2101045"/>
            <a:ext cx="3615776" cy="2667788"/>
          </a:xfrm>
          <a:prstGeom prst="rect">
            <a:avLst/>
          </a:prstGeom>
        </p:spPr>
      </p:pic>
    </p:spTree>
    <p:extLst>
      <p:ext uri="{BB962C8B-B14F-4D97-AF65-F5344CB8AC3E}">
        <p14:creationId xmlns:p14="http://schemas.microsoft.com/office/powerpoint/2010/main" val="1523821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5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BB83B41-680C-0FDD-FC90-7D3D95939F6B}"/>
              </a:ext>
            </a:extLst>
          </p:cNvPr>
          <p:cNvPicPr>
            <a:picLocks noChangeAspect="1"/>
          </p:cNvPicPr>
          <p:nvPr/>
        </p:nvPicPr>
        <p:blipFill>
          <a:blip r:embed="rId2"/>
          <a:stretch>
            <a:fillRect/>
          </a:stretch>
        </p:blipFill>
        <p:spPr>
          <a:xfrm>
            <a:off x="790222" y="643467"/>
            <a:ext cx="10611555" cy="5571066"/>
          </a:xfrm>
          <a:prstGeom prst="rect">
            <a:avLst/>
          </a:prstGeom>
        </p:spPr>
      </p:pic>
    </p:spTree>
    <p:extLst>
      <p:ext uri="{BB962C8B-B14F-4D97-AF65-F5344CB8AC3E}">
        <p14:creationId xmlns:p14="http://schemas.microsoft.com/office/powerpoint/2010/main" val="190487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745F175-B54B-92F5-91D4-7A86531D1E19}"/>
              </a:ext>
            </a:extLst>
          </p:cNvPr>
          <p:cNvPicPr>
            <a:picLocks noChangeAspect="1"/>
          </p:cNvPicPr>
          <p:nvPr/>
        </p:nvPicPr>
        <p:blipFill>
          <a:blip r:embed="rId2"/>
          <a:stretch>
            <a:fillRect/>
          </a:stretch>
        </p:blipFill>
        <p:spPr>
          <a:xfrm>
            <a:off x="1092493" y="457200"/>
            <a:ext cx="6127162" cy="5943600"/>
          </a:xfrm>
          <a:prstGeom prst="rect">
            <a:avLst/>
          </a:prstGeom>
        </p:spPr>
      </p:pic>
      <p:sp>
        <p:nvSpPr>
          <p:cNvPr id="5" name="Arrow: Down 4">
            <a:extLst>
              <a:ext uri="{FF2B5EF4-FFF2-40B4-BE49-F238E27FC236}">
                <a16:creationId xmlns:a16="http://schemas.microsoft.com/office/drawing/2014/main" id="{2269ED57-F4C7-A055-128C-B2B47CA2D01C}"/>
              </a:ext>
            </a:extLst>
          </p:cNvPr>
          <p:cNvSpPr/>
          <p:nvPr/>
        </p:nvSpPr>
        <p:spPr>
          <a:xfrm rot="5400000">
            <a:off x="6806891" y="2511567"/>
            <a:ext cx="272415" cy="10464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screenshot of a computer&#10;&#10;Description automatically generated">
            <a:extLst>
              <a:ext uri="{FF2B5EF4-FFF2-40B4-BE49-F238E27FC236}">
                <a16:creationId xmlns:a16="http://schemas.microsoft.com/office/drawing/2014/main" id="{B35D8B76-1428-9F6C-BC10-7E944E96208D}"/>
              </a:ext>
            </a:extLst>
          </p:cNvPr>
          <p:cNvPicPr>
            <a:picLocks noChangeAspect="1"/>
          </p:cNvPicPr>
          <p:nvPr/>
        </p:nvPicPr>
        <p:blipFill>
          <a:blip r:embed="rId3"/>
          <a:stretch>
            <a:fillRect/>
          </a:stretch>
        </p:blipFill>
        <p:spPr>
          <a:xfrm>
            <a:off x="7333874" y="3520992"/>
            <a:ext cx="3765632" cy="924082"/>
          </a:xfrm>
          <a:prstGeom prst="rect">
            <a:avLst/>
          </a:prstGeom>
        </p:spPr>
      </p:pic>
      <p:sp>
        <p:nvSpPr>
          <p:cNvPr id="8" name="TextBox 7">
            <a:extLst>
              <a:ext uri="{FF2B5EF4-FFF2-40B4-BE49-F238E27FC236}">
                <a16:creationId xmlns:a16="http://schemas.microsoft.com/office/drawing/2014/main" id="{AAAD5506-2B49-090D-AA86-B60D6FB11F28}"/>
              </a:ext>
            </a:extLst>
          </p:cNvPr>
          <p:cNvSpPr txBox="1"/>
          <p:nvPr/>
        </p:nvSpPr>
        <p:spPr>
          <a:xfrm>
            <a:off x="7672704" y="2776855"/>
            <a:ext cx="1882140" cy="568745"/>
          </a:xfrm>
          <a:prstGeom prst="rect">
            <a:avLst/>
          </a:prstGeom>
          <a:noFill/>
        </p:spPr>
        <p:txBody>
          <a:bodyPr wrap="square" rtlCol="0">
            <a:spAutoFit/>
          </a:bodyPr>
          <a:lstStyle/>
          <a:p>
            <a:pPr defTabSz="786384">
              <a:spcAft>
                <a:spcPts val="600"/>
              </a:spcAft>
            </a:pPr>
            <a:r>
              <a:rPr lang="en-GB" sz="1548" kern="1200" dirty="0">
                <a:solidFill>
                  <a:schemeClr val="bg1"/>
                </a:solidFill>
                <a:latin typeface="+mn-lt"/>
                <a:ea typeface="+mn-ea"/>
                <a:cs typeface="+mn-cs"/>
              </a:rPr>
              <a:t>Same server address as TTN network</a:t>
            </a:r>
            <a:endParaRPr lang="en-ZA" dirty="0">
              <a:solidFill>
                <a:schemeClr val="bg1"/>
              </a:solidFill>
            </a:endParaRPr>
          </a:p>
        </p:txBody>
      </p:sp>
      <p:sp>
        <p:nvSpPr>
          <p:cNvPr id="9" name="Arrow: Down 8">
            <a:extLst>
              <a:ext uri="{FF2B5EF4-FFF2-40B4-BE49-F238E27FC236}">
                <a16:creationId xmlns:a16="http://schemas.microsoft.com/office/drawing/2014/main" id="{20CD945E-CEC7-36E7-762F-1B1732B35D40}"/>
              </a:ext>
            </a:extLst>
          </p:cNvPr>
          <p:cNvSpPr/>
          <p:nvPr/>
        </p:nvSpPr>
        <p:spPr>
          <a:xfrm rot="5400000">
            <a:off x="3496637" y="1157747"/>
            <a:ext cx="272415" cy="10464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5BC1477F-A3BB-77B0-2173-022FBBE9C3A1}"/>
              </a:ext>
            </a:extLst>
          </p:cNvPr>
          <p:cNvSpPr txBox="1"/>
          <p:nvPr/>
        </p:nvSpPr>
        <p:spPr>
          <a:xfrm>
            <a:off x="4194198" y="1400899"/>
            <a:ext cx="1882140" cy="568745"/>
          </a:xfrm>
          <a:prstGeom prst="rect">
            <a:avLst/>
          </a:prstGeom>
          <a:noFill/>
        </p:spPr>
        <p:txBody>
          <a:bodyPr wrap="square" rtlCol="0">
            <a:spAutoFit/>
          </a:bodyPr>
          <a:lstStyle/>
          <a:p>
            <a:pPr defTabSz="786384">
              <a:spcAft>
                <a:spcPts val="600"/>
              </a:spcAft>
            </a:pPr>
            <a:r>
              <a:rPr lang="en-GB" sz="1548" kern="1200">
                <a:solidFill>
                  <a:schemeClr val="tx1"/>
                </a:solidFill>
                <a:latin typeface="+mn-lt"/>
                <a:ea typeface="+mn-ea"/>
                <a:cs typeface="+mn-cs"/>
              </a:rPr>
              <a:t>Same server address as TTN network</a:t>
            </a:r>
            <a:endParaRPr lang="en-ZA"/>
          </a:p>
        </p:txBody>
      </p:sp>
      <p:pic>
        <p:nvPicPr>
          <p:cNvPr id="12" name="Picture 11" descr="A screenshot of a computer&#10;&#10;Description automatically generated">
            <a:extLst>
              <a:ext uri="{FF2B5EF4-FFF2-40B4-BE49-F238E27FC236}">
                <a16:creationId xmlns:a16="http://schemas.microsoft.com/office/drawing/2014/main" id="{6C97D1C8-6459-6CC8-B824-EE299B8061C2}"/>
              </a:ext>
            </a:extLst>
          </p:cNvPr>
          <p:cNvPicPr>
            <a:picLocks noChangeAspect="1"/>
          </p:cNvPicPr>
          <p:nvPr/>
        </p:nvPicPr>
        <p:blipFill>
          <a:blip r:embed="rId4"/>
          <a:stretch>
            <a:fillRect/>
          </a:stretch>
        </p:blipFill>
        <p:spPr>
          <a:xfrm>
            <a:off x="6149670" y="1383188"/>
            <a:ext cx="3814819" cy="691991"/>
          </a:xfrm>
          <a:prstGeom prst="rect">
            <a:avLst/>
          </a:prstGeom>
        </p:spPr>
      </p:pic>
    </p:spTree>
    <p:extLst>
      <p:ext uri="{BB962C8B-B14F-4D97-AF65-F5344CB8AC3E}">
        <p14:creationId xmlns:p14="http://schemas.microsoft.com/office/powerpoint/2010/main" val="64119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D1DD3B6-5FA4-778B-8564-5397E02294BF}"/>
              </a:ext>
            </a:extLst>
          </p:cNvPr>
          <p:cNvPicPr>
            <a:picLocks noChangeAspect="1"/>
          </p:cNvPicPr>
          <p:nvPr/>
        </p:nvPicPr>
        <p:blipFill>
          <a:blip r:embed="rId2"/>
          <a:stretch>
            <a:fillRect/>
          </a:stretch>
        </p:blipFill>
        <p:spPr>
          <a:xfrm>
            <a:off x="643467" y="688314"/>
            <a:ext cx="7824881" cy="38672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9181FDA-5431-68DD-BB8A-BFB2A1001957}"/>
              </a:ext>
            </a:extLst>
          </p:cNvPr>
          <p:cNvPicPr>
            <a:picLocks noChangeAspect="1"/>
          </p:cNvPicPr>
          <p:nvPr/>
        </p:nvPicPr>
        <p:blipFill>
          <a:blip r:embed="rId3"/>
          <a:stretch>
            <a:fillRect/>
          </a:stretch>
        </p:blipFill>
        <p:spPr>
          <a:xfrm>
            <a:off x="4921530" y="4004209"/>
            <a:ext cx="5806180" cy="2165476"/>
          </a:xfrm>
          <a:prstGeom prst="rect">
            <a:avLst/>
          </a:prstGeom>
        </p:spPr>
      </p:pic>
      <p:cxnSp>
        <p:nvCxnSpPr>
          <p:cNvPr id="9" name="Straight Arrow Connector 8">
            <a:extLst>
              <a:ext uri="{FF2B5EF4-FFF2-40B4-BE49-F238E27FC236}">
                <a16:creationId xmlns:a16="http://schemas.microsoft.com/office/drawing/2014/main" id="{9629B194-AA50-E259-CB03-391A2E603EFC}"/>
              </a:ext>
            </a:extLst>
          </p:cNvPr>
          <p:cNvCxnSpPr>
            <a:cxnSpLocks/>
          </p:cNvCxnSpPr>
          <p:nvPr/>
        </p:nvCxnSpPr>
        <p:spPr>
          <a:xfrm flipH="1">
            <a:off x="5423210" y="2025675"/>
            <a:ext cx="3324659" cy="3644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C6A4E6-090C-E183-59C2-25FC10A237C3}"/>
              </a:ext>
            </a:extLst>
          </p:cNvPr>
          <p:cNvCxnSpPr>
            <a:cxnSpLocks/>
          </p:cNvCxnSpPr>
          <p:nvPr/>
        </p:nvCxnSpPr>
        <p:spPr>
          <a:xfrm flipH="1">
            <a:off x="8323253" y="2170226"/>
            <a:ext cx="542064" cy="30101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460A16-A92C-8EBE-4811-F08119310034}"/>
              </a:ext>
            </a:extLst>
          </p:cNvPr>
          <p:cNvSpPr txBox="1"/>
          <p:nvPr/>
        </p:nvSpPr>
        <p:spPr>
          <a:xfrm>
            <a:off x="8928557" y="1628162"/>
            <a:ext cx="2619976" cy="613117"/>
          </a:xfrm>
          <a:prstGeom prst="rect">
            <a:avLst/>
          </a:prstGeom>
          <a:noFill/>
        </p:spPr>
        <p:txBody>
          <a:bodyPr wrap="square" rtlCol="0">
            <a:spAutoFit/>
          </a:bodyPr>
          <a:lstStyle/>
          <a:p>
            <a:pPr defTabSz="859536">
              <a:spcAft>
                <a:spcPts val="600"/>
              </a:spcAft>
            </a:pPr>
            <a:r>
              <a:rPr lang="en-GB" sz="1692" kern="1200">
                <a:solidFill>
                  <a:schemeClr val="tx1"/>
                </a:solidFill>
                <a:latin typeface="+mn-lt"/>
                <a:ea typeface="+mn-ea"/>
                <a:cs typeface="+mn-cs"/>
              </a:rPr>
              <a:t>They must be the same TTN as well Dragino gateway</a:t>
            </a:r>
            <a:endParaRPr lang="en-ZA"/>
          </a:p>
        </p:txBody>
      </p:sp>
    </p:spTree>
    <p:extLst>
      <p:ext uri="{BB962C8B-B14F-4D97-AF65-F5344CB8AC3E}">
        <p14:creationId xmlns:p14="http://schemas.microsoft.com/office/powerpoint/2010/main" val="168796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CFDA8A1-C8AD-A697-0470-D6A221ECC414}"/>
              </a:ext>
            </a:extLst>
          </p:cNvPr>
          <p:cNvPicPr>
            <a:picLocks noChangeAspect="1"/>
          </p:cNvPicPr>
          <p:nvPr/>
        </p:nvPicPr>
        <p:blipFill>
          <a:blip r:embed="rId2"/>
          <a:stretch>
            <a:fillRect/>
          </a:stretch>
        </p:blipFill>
        <p:spPr>
          <a:xfrm>
            <a:off x="4654296" y="1234691"/>
            <a:ext cx="6894576" cy="2706121"/>
          </a:xfrm>
          <a:prstGeom prst="rect">
            <a:avLst/>
          </a:prstGeom>
        </p:spPr>
      </p:pic>
      <p:sp>
        <p:nvSpPr>
          <p:cNvPr id="4" name="TextBox 3">
            <a:extLst>
              <a:ext uri="{FF2B5EF4-FFF2-40B4-BE49-F238E27FC236}">
                <a16:creationId xmlns:a16="http://schemas.microsoft.com/office/drawing/2014/main" id="{1E58D81B-E1D2-5873-CA00-CDA2EEEC06DF}"/>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Setup WIFI which gateway will use to transfer data to TTN.</a:t>
            </a:r>
          </a:p>
        </p:txBody>
      </p:sp>
    </p:spTree>
    <p:extLst>
      <p:ext uri="{BB962C8B-B14F-4D97-AF65-F5344CB8AC3E}">
        <p14:creationId xmlns:p14="http://schemas.microsoft.com/office/powerpoint/2010/main" val="104565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cuna and Semtech Expand LoRaWAN® Coverage through IoT to Satellite  Connectivity | Business Wire">
            <a:extLst>
              <a:ext uri="{FF2B5EF4-FFF2-40B4-BE49-F238E27FC236}">
                <a16:creationId xmlns:a16="http://schemas.microsoft.com/office/drawing/2014/main" id="{F63EF964-C176-1069-A3C5-FCDC793EB7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689"/>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6939186" y="365125"/>
            <a:ext cx="4414614" cy="1899912"/>
          </a:xfrm>
        </p:spPr>
        <p:txBody>
          <a:bodyPr>
            <a:normAutofit/>
          </a:bodyPr>
          <a:lstStyle/>
          <a:p>
            <a:r>
              <a:rPr lang="en-GB" sz="4000" dirty="0"/>
              <a:t>WHAT IS LORA?</a:t>
            </a:r>
            <a:endParaRPr lang="en-ZA" sz="4000" dirty="0"/>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6939186" y="2434201"/>
            <a:ext cx="4414614" cy="3742762"/>
          </a:xfrm>
        </p:spPr>
        <p:txBody>
          <a:bodyPr>
            <a:noAutofit/>
          </a:bodyPr>
          <a:lstStyle/>
          <a:p>
            <a:pPr marL="0" indent="0" algn="just">
              <a:buNone/>
            </a:pPr>
            <a:r>
              <a:rPr lang="en-GB" sz="1800" b="1" dirty="0"/>
              <a:t>LoRa</a:t>
            </a:r>
            <a:r>
              <a:rPr lang="en-GB" sz="1800" dirty="0"/>
              <a:t> which stands for Long Range, is a wireless communication technology designed for long-range communication between devices with low power consumption. LoRa operates in the Industrial, Scientific, and Medical (ISM) radio bands, and it is often used in Internet of Things (IoT) applications.</a:t>
            </a:r>
          </a:p>
          <a:p>
            <a:pPr marL="0" indent="0" algn="just">
              <a:buNone/>
            </a:pPr>
            <a:r>
              <a:rPr lang="en-GB" sz="1800" b="1" i="1" dirty="0"/>
              <a:t>What are the industrial scientific and medical ISM bands?</a:t>
            </a:r>
          </a:p>
          <a:p>
            <a:pPr marL="0" indent="0" algn="just">
              <a:buNone/>
            </a:pPr>
            <a:r>
              <a:rPr lang="en-GB" sz="1800" dirty="0"/>
              <a:t>The industrial, scientific and medical (ISM) radio bands are frequencies reserved internationally for the use of radio frequency (RF) energy for industrial, scientific and medical uses for other purposes other than telecommunications</a:t>
            </a:r>
            <a:endParaRPr lang="en-ZA" sz="1800" dirty="0"/>
          </a:p>
        </p:txBody>
      </p:sp>
    </p:spTree>
    <p:extLst>
      <p:ext uri="{BB962C8B-B14F-4D97-AF65-F5344CB8AC3E}">
        <p14:creationId xmlns:p14="http://schemas.microsoft.com/office/powerpoint/2010/main" val="2775888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F5ED79-F1CE-F373-2C0A-AB994FE814E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Successfully connected Gateway</a:t>
            </a:r>
          </a:p>
        </p:txBody>
      </p:sp>
      <p:pic>
        <p:nvPicPr>
          <p:cNvPr id="3" name="Picture 2" descr="A screenshot of a computer&#10;&#10;Description automatically generated">
            <a:extLst>
              <a:ext uri="{FF2B5EF4-FFF2-40B4-BE49-F238E27FC236}">
                <a16:creationId xmlns:a16="http://schemas.microsoft.com/office/drawing/2014/main" id="{DE5DE08C-1782-E850-41EB-DF7A9C720643}"/>
              </a:ext>
            </a:extLst>
          </p:cNvPr>
          <p:cNvPicPr>
            <a:picLocks noChangeAspect="1"/>
          </p:cNvPicPr>
          <p:nvPr/>
        </p:nvPicPr>
        <p:blipFill>
          <a:blip r:embed="rId2"/>
          <a:stretch>
            <a:fillRect/>
          </a:stretch>
        </p:blipFill>
        <p:spPr>
          <a:xfrm>
            <a:off x="432225" y="2833067"/>
            <a:ext cx="11327549" cy="2718612"/>
          </a:xfrm>
          <a:prstGeom prst="rect">
            <a:avLst/>
          </a:prstGeom>
        </p:spPr>
      </p:pic>
    </p:spTree>
    <p:extLst>
      <p:ext uri="{BB962C8B-B14F-4D97-AF65-F5344CB8AC3E}">
        <p14:creationId xmlns:p14="http://schemas.microsoft.com/office/powerpoint/2010/main" val="1372840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CA55D0-A0E3-14E7-4D0A-1A3E34416DB8}"/>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a:latin typeface="+mj-lt"/>
                <a:ea typeface="+mj-ea"/>
                <a:cs typeface="+mj-cs"/>
              </a:rPr>
              <a:t>Run The following servers</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671022-A72E-515A-D94B-C5E7F72131F1}"/>
              </a:ext>
            </a:extLst>
          </p:cNvPr>
          <p:cNvPicPr>
            <a:picLocks noChangeAspect="1"/>
          </p:cNvPicPr>
          <p:nvPr/>
        </p:nvPicPr>
        <p:blipFill>
          <a:blip r:embed="rId2"/>
          <a:stretch>
            <a:fillRect/>
          </a:stretch>
        </p:blipFill>
        <p:spPr>
          <a:xfrm>
            <a:off x="989264" y="2642616"/>
            <a:ext cx="4275968" cy="3605784"/>
          </a:xfrm>
          <a:prstGeom prst="rect">
            <a:avLst/>
          </a:prstGeom>
        </p:spPr>
      </p:pic>
      <p:pic>
        <p:nvPicPr>
          <p:cNvPr id="5" name="Picture 4">
            <a:extLst>
              <a:ext uri="{FF2B5EF4-FFF2-40B4-BE49-F238E27FC236}">
                <a16:creationId xmlns:a16="http://schemas.microsoft.com/office/drawing/2014/main" id="{706C4044-6F77-5741-4527-B82E2DBDF835}"/>
              </a:ext>
            </a:extLst>
          </p:cNvPr>
          <p:cNvPicPr>
            <a:picLocks noChangeAspect="1"/>
          </p:cNvPicPr>
          <p:nvPr/>
        </p:nvPicPr>
        <p:blipFill>
          <a:blip r:embed="rId3"/>
          <a:stretch>
            <a:fillRect/>
          </a:stretch>
        </p:blipFill>
        <p:spPr>
          <a:xfrm>
            <a:off x="5919884" y="2950670"/>
            <a:ext cx="5614416" cy="2989676"/>
          </a:xfrm>
          <a:prstGeom prst="rect">
            <a:avLst/>
          </a:prstGeom>
        </p:spPr>
      </p:pic>
    </p:spTree>
    <p:extLst>
      <p:ext uri="{BB962C8B-B14F-4D97-AF65-F5344CB8AC3E}">
        <p14:creationId xmlns:p14="http://schemas.microsoft.com/office/powerpoint/2010/main" val="1547550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51563-899E-075B-8B03-10D4360774F1}"/>
              </a:ext>
            </a:extLst>
          </p:cNvPr>
          <p:cNvSpPr>
            <a:spLocks noGrp="1"/>
          </p:cNvSpPr>
          <p:nvPr>
            <p:ph type="title"/>
          </p:nvPr>
        </p:nvSpPr>
        <p:spPr>
          <a:xfrm>
            <a:off x="4654296" y="640080"/>
            <a:ext cx="6894576" cy="3566160"/>
          </a:xfrm>
        </p:spPr>
        <p:txBody>
          <a:bodyPr vert="horz" lIns="91440" tIns="45720" rIns="91440" bIns="45720" rtlCol="0" anchor="b">
            <a:normAutofit/>
          </a:bodyPr>
          <a:lstStyle/>
          <a:p>
            <a:r>
              <a:rPr lang="en-US" sz="6600" dirty="0"/>
              <a:t>CREATING APPLICATION</a:t>
            </a:r>
          </a:p>
        </p:txBody>
      </p:sp>
      <p:sp>
        <p:nvSpPr>
          <p:cNvPr id="4" name="Text Placeholder 3">
            <a:extLst>
              <a:ext uri="{FF2B5EF4-FFF2-40B4-BE49-F238E27FC236}">
                <a16:creationId xmlns:a16="http://schemas.microsoft.com/office/drawing/2014/main" id="{99E7839A-5D5C-F494-7676-66CFB603E3D9}"/>
              </a:ext>
            </a:extLst>
          </p:cNvPr>
          <p:cNvSpPr>
            <a:spLocks noGrp="1"/>
          </p:cNvSpPr>
          <p:nvPr>
            <p:ph type="body" sz="half" idx="2"/>
          </p:nvPr>
        </p:nvSpPr>
        <p:spPr>
          <a:xfrm>
            <a:off x="4654296" y="4636008"/>
            <a:ext cx="6894576" cy="1572768"/>
          </a:xfrm>
        </p:spPr>
        <p:txBody>
          <a:bodyPr vert="horz" lIns="91440" tIns="45720" rIns="91440" bIns="45720" rtlCol="0">
            <a:normAutofit/>
          </a:bodyPr>
          <a:lstStyle/>
          <a:p>
            <a:r>
              <a:rPr lang="en-US" sz="2400" dirty="0"/>
              <a:t>To add LoRaWAN END device you need TTN application</a:t>
            </a:r>
          </a:p>
        </p:txBody>
      </p:sp>
      <p:pic>
        <p:nvPicPr>
          <p:cNvPr id="21" name="Picture 20" descr="A finger pointing on a tablet with green neon lights">
            <a:extLst>
              <a:ext uri="{FF2B5EF4-FFF2-40B4-BE49-F238E27FC236}">
                <a16:creationId xmlns:a16="http://schemas.microsoft.com/office/drawing/2014/main" id="{DB9C1FA0-12F0-1E39-2236-BB2FD4EA4579}"/>
              </a:ext>
            </a:extLst>
          </p:cNvPr>
          <p:cNvPicPr>
            <a:picLocks noChangeAspect="1"/>
          </p:cNvPicPr>
          <p:nvPr/>
        </p:nvPicPr>
        <p:blipFill rotWithShape="1">
          <a:blip r:embed="rId2"/>
          <a:srcRect l="18621" r="41961"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774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7E1DA8C-06C3-907A-6B0C-91A271C562BA}"/>
              </a:ext>
            </a:extLst>
          </p:cNvPr>
          <p:cNvPicPr>
            <a:picLocks noChangeAspect="1"/>
          </p:cNvPicPr>
          <p:nvPr/>
        </p:nvPicPr>
        <p:blipFill>
          <a:blip r:embed="rId2"/>
          <a:stretch>
            <a:fillRect/>
          </a:stretch>
        </p:blipFill>
        <p:spPr>
          <a:xfrm>
            <a:off x="1891422" y="643467"/>
            <a:ext cx="8409156"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957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67279D-DDE4-4BC4-16AF-C8C4120F84C4}"/>
              </a:ext>
            </a:extLst>
          </p:cNvPr>
          <p:cNvSpPr>
            <a:spLocks noGrp="1"/>
          </p:cNvSpPr>
          <p:nvPr>
            <p:ph type="title" idx="4294967295"/>
          </p:nvPr>
        </p:nvSpPr>
        <p:spPr>
          <a:xfrm>
            <a:off x="561975" y="266700"/>
            <a:ext cx="4419600" cy="1130300"/>
          </a:xfrm>
        </p:spPr>
        <p:txBody>
          <a:bodyPr/>
          <a:lstStyle/>
          <a:p>
            <a:r>
              <a:rPr lang="en-GB"/>
              <a:t>Adding End Device</a:t>
            </a:r>
            <a:endParaRPr lang="en-ZA" dirty="0"/>
          </a:p>
        </p:txBody>
      </p:sp>
      <p:pic>
        <p:nvPicPr>
          <p:cNvPr id="8" name="Content Placeholder 7">
            <a:extLst>
              <a:ext uri="{FF2B5EF4-FFF2-40B4-BE49-F238E27FC236}">
                <a16:creationId xmlns:a16="http://schemas.microsoft.com/office/drawing/2014/main" id="{AC100CD7-36AB-92E3-6CE5-FDC4D38C28ED}"/>
              </a:ext>
            </a:extLst>
          </p:cNvPr>
          <p:cNvPicPr>
            <a:picLocks noGrp="1" noChangeAspect="1"/>
          </p:cNvPicPr>
          <p:nvPr>
            <p:ph idx="4294967295"/>
          </p:nvPr>
        </p:nvPicPr>
        <p:blipFill>
          <a:blip r:embed="rId2"/>
          <a:stretch>
            <a:fillRect/>
          </a:stretch>
        </p:blipFill>
        <p:spPr>
          <a:xfrm>
            <a:off x="6705600" y="0"/>
            <a:ext cx="5486400" cy="1397000"/>
          </a:xfrm>
        </p:spPr>
      </p:pic>
      <p:pic>
        <p:nvPicPr>
          <p:cNvPr id="13" name="Picture 12">
            <a:extLst>
              <a:ext uri="{FF2B5EF4-FFF2-40B4-BE49-F238E27FC236}">
                <a16:creationId xmlns:a16="http://schemas.microsoft.com/office/drawing/2014/main" id="{021A4F6E-E1D4-81D4-FD57-ADE7D74FBE0C}"/>
              </a:ext>
            </a:extLst>
          </p:cNvPr>
          <p:cNvPicPr>
            <a:picLocks noChangeAspect="1"/>
          </p:cNvPicPr>
          <p:nvPr/>
        </p:nvPicPr>
        <p:blipFill>
          <a:blip r:embed="rId3"/>
          <a:stretch>
            <a:fillRect/>
          </a:stretch>
        </p:blipFill>
        <p:spPr>
          <a:xfrm>
            <a:off x="561975" y="1485187"/>
            <a:ext cx="5792008" cy="5106113"/>
          </a:xfrm>
          <a:prstGeom prst="rect">
            <a:avLst/>
          </a:prstGeom>
        </p:spPr>
      </p:pic>
      <p:pic>
        <p:nvPicPr>
          <p:cNvPr id="15" name="Picture 14">
            <a:extLst>
              <a:ext uri="{FF2B5EF4-FFF2-40B4-BE49-F238E27FC236}">
                <a16:creationId xmlns:a16="http://schemas.microsoft.com/office/drawing/2014/main" id="{81365E7C-7493-6403-B737-F3682D2D21FF}"/>
              </a:ext>
            </a:extLst>
          </p:cNvPr>
          <p:cNvPicPr>
            <a:picLocks noChangeAspect="1"/>
          </p:cNvPicPr>
          <p:nvPr/>
        </p:nvPicPr>
        <p:blipFill>
          <a:blip r:embed="rId4"/>
          <a:stretch>
            <a:fillRect/>
          </a:stretch>
        </p:blipFill>
        <p:spPr>
          <a:xfrm>
            <a:off x="6552680" y="2333358"/>
            <a:ext cx="4141432" cy="4257942"/>
          </a:xfrm>
          <a:prstGeom prst="rect">
            <a:avLst/>
          </a:prstGeom>
        </p:spPr>
      </p:pic>
    </p:spTree>
    <p:extLst>
      <p:ext uri="{BB962C8B-B14F-4D97-AF65-F5344CB8AC3E}">
        <p14:creationId xmlns:p14="http://schemas.microsoft.com/office/powerpoint/2010/main" val="1757243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4C2D1AC-C4DC-B2FB-6821-C5C48107D056}"/>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kern="1200" dirty="0">
                <a:solidFill>
                  <a:srgbClr val="FFFFFF"/>
                </a:solidFill>
                <a:latin typeface="+mj-lt"/>
                <a:ea typeface="+mj-ea"/>
                <a:cs typeface="+mj-cs"/>
              </a:rPr>
              <a:t>Generate: DevEUI, AppKey or provide from the device datasheet.</a:t>
            </a: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pic>
        <p:nvPicPr>
          <p:cNvPr id="17" name="Picture 16" descr="A screenshot of a computer&#10;&#10;Description automatically generated">
            <a:extLst>
              <a:ext uri="{FF2B5EF4-FFF2-40B4-BE49-F238E27FC236}">
                <a16:creationId xmlns:a16="http://schemas.microsoft.com/office/drawing/2014/main" id="{DB9A1AD6-2B9A-7E5E-7892-185A8A531278}"/>
              </a:ext>
            </a:extLst>
          </p:cNvPr>
          <p:cNvPicPr>
            <a:picLocks noChangeAspect="1"/>
          </p:cNvPicPr>
          <p:nvPr/>
        </p:nvPicPr>
        <p:blipFill>
          <a:blip r:embed="rId2"/>
          <a:stretch>
            <a:fillRect/>
          </a:stretch>
        </p:blipFill>
        <p:spPr>
          <a:xfrm>
            <a:off x="5296056" y="467208"/>
            <a:ext cx="5638491" cy="5923584"/>
          </a:xfrm>
          <a:prstGeom prst="rect">
            <a:avLst/>
          </a:prstGeom>
        </p:spPr>
      </p:pic>
    </p:spTree>
    <p:extLst>
      <p:ext uri="{BB962C8B-B14F-4D97-AF65-F5344CB8AC3E}">
        <p14:creationId xmlns:p14="http://schemas.microsoft.com/office/powerpoint/2010/main" val="170271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Rectangle 615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01C22B5-DBFB-C8C9-A6D1-9DBB3E088E63}"/>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Exporting data from the LoRaWAN Server</a:t>
            </a:r>
          </a:p>
        </p:txBody>
      </p:sp>
      <p:pic>
        <p:nvPicPr>
          <p:cNvPr id="6146" name="Picture 2" descr="The Things Network | Internet of Things Wiki | Fandom">
            <a:extLst>
              <a:ext uri="{FF2B5EF4-FFF2-40B4-BE49-F238E27FC236}">
                <a16:creationId xmlns:a16="http://schemas.microsoft.com/office/drawing/2014/main" id="{E4E83E8A-33BC-D438-3142-E7F33D0056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646414"/>
            <a:ext cx="7225748" cy="556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8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E8A4D-D687-002F-1AD9-466FBB7AEE12}"/>
              </a:ext>
            </a:extLst>
          </p:cNvPr>
          <p:cNvSpPr>
            <a:spLocks noGrp="1"/>
          </p:cNvSpPr>
          <p:nvPr>
            <p:ph type="title"/>
          </p:nvPr>
        </p:nvSpPr>
        <p:spPr>
          <a:xfrm>
            <a:off x="804672" y="802955"/>
            <a:ext cx="4977976" cy="1454051"/>
          </a:xfrm>
        </p:spPr>
        <p:txBody>
          <a:bodyPr>
            <a:normAutofit/>
          </a:bodyPr>
          <a:lstStyle/>
          <a:p>
            <a:r>
              <a:rPr lang="en-GB" sz="3600">
                <a:solidFill>
                  <a:schemeClr val="tx2"/>
                </a:solidFill>
              </a:rPr>
              <a:t>How to get Data from TTN Network</a:t>
            </a:r>
            <a:endParaRPr lang="en-ZA" sz="3600">
              <a:solidFill>
                <a:schemeClr val="tx2"/>
              </a:solidFill>
            </a:endParaRPr>
          </a:p>
        </p:txBody>
      </p:sp>
      <p:sp>
        <p:nvSpPr>
          <p:cNvPr id="3" name="Content Placeholder 2">
            <a:extLst>
              <a:ext uri="{FF2B5EF4-FFF2-40B4-BE49-F238E27FC236}">
                <a16:creationId xmlns:a16="http://schemas.microsoft.com/office/drawing/2014/main" id="{4495DB25-403C-BA7E-3BFF-6D54F017B484}"/>
              </a:ext>
            </a:extLst>
          </p:cNvPr>
          <p:cNvSpPr>
            <a:spLocks noGrp="1"/>
          </p:cNvSpPr>
          <p:nvPr>
            <p:ph idx="1"/>
          </p:nvPr>
        </p:nvSpPr>
        <p:spPr>
          <a:xfrm>
            <a:off x="804672" y="2421682"/>
            <a:ext cx="4977578" cy="3639289"/>
          </a:xfrm>
        </p:spPr>
        <p:txBody>
          <a:bodyPr anchor="ctr">
            <a:normAutofit/>
          </a:bodyPr>
          <a:lstStyle/>
          <a:p>
            <a:r>
              <a:rPr lang="en-GB" sz="1800" dirty="0">
                <a:solidFill>
                  <a:schemeClr val="tx2"/>
                </a:solidFill>
              </a:rPr>
              <a:t>Integrations are used to get data from TTN:</a:t>
            </a:r>
          </a:p>
          <a:p>
            <a:pPr lvl="1"/>
            <a:r>
              <a:rPr lang="en-GB" sz="1800" dirty="0">
                <a:solidFill>
                  <a:schemeClr val="tx2"/>
                </a:solidFill>
              </a:rPr>
              <a:t>MQTT</a:t>
            </a:r>
          </a:p>
          <a:p>
            <a:pPr lvl="1"/>
            <a:r>
              <a:rPr lang="en-GB" sz="1800" dirty="0">
                <a:solidFill>
                  <a:schemeClr val="tx2"/>
                </a:solidFill>
              </a:rPr>
              <a:t>Webhooks</a:t>
            </a:r>
          </a:p>
          <a:p>
            <a:pPr lvl="1"/>
            <a:r>
              <a:rPr lang="en-GB" sz="1800" dirty="0">
                <a:solidFill>
                  <a:schemeClr val="tx2"/>
                </a:solidFill>
              </a:rPr>
              <a:t>Storage Integration</a:t>
            </a:r>
          </a:p>
          <a:p>
            <a:pPr lvl="1"/>
            <a:r>
              <a:rPr lang="en-GB" sz="1800" dirty="0">
                <a:solidFill>
                  <a:schemeClr val="tx2"/>
                </a:solidFill>
              </a:rPr>
              <a:t>AWS IOT</a:t>
            </a:r>
          </a:p>
          <a:p>
            <a:pPr lvl="1"/>
            <a:r>
              <a:rPr lang="en-GB" sz="1800" dirty="0">
                <a:solidFill>
                  <a:schemeClr val="tx2"/>
                </a:solidFill>
              </a:rPr>
              <a:t>Azure IOT</a:t>
            </a:r>
          </a:p>
          <a:p>
            <a:pPr lvl="1"/>
            <a:r>
              <a:rPr lang="en-GB" sz="1800" dirty="0">
                <a:solidFill>
                  <a:schemeClr val="tx2"/>
                </a:solidFill>
              </a:rPr>
              <a:t>Lora Cloud</a:t>
            </a:r>
            <a:endParaRPr lang="en-ZA" sz="1800" dirty="0">
              <a:solidFill>
                <a:schemeClr val="tx2"/>
              </a:solidFill>
            </a:endParaRPr>
          </a:p>
        </p:txBody>
      </p:sp>
      <p:grpSp>
        <p:nvGrpSpPr>
          <p:cNvPr id="24" name="Group 2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loud">
            <a:extLst>
              <a:ext uri="{FF2B5EF4-FFF2-40B4-BE49-F238E27FC236}">
                <a16:creationId xmlns:a16="http://schemas.microsoft.com/office/drawing/2014/main" id="{534B28A4-5916-3B1F-B76E-9B58202BB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24371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0" name="Rectangle 717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81" name="Arc 71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B928E2-E9ED-7390-3E27-986D148E363A}"/>
              </a:ext>
            </a:extLst>
          </p:cNvPr>
          <p:cNvSpPr>
            <a:spLocks noGrp="1"/>
          </p:cNvSpPr>
          <p:nvPr>
            <p:ph type="title"/>
          </p:nvPr>
        </p:nvSpPr>
        <p:spPr>
          <a:xfrm>
            <a:off x="5894962" y="479493"/>
            <a:ext cx="5458838" cy="1325563"/>
          </a:xfrm>
        </p:spPr>
        <p:txBody>
          <a:bodyPr>
            <a:normAutofit/>
          </a:bodyPr>
          <a:lstStyle/>
          <a:p>
            <a:r>
              <a:rPr lang="en-GB"/>
              <a:t>MQTT</a:t>
            </a:r>
            <a:endParaRPr lang="en-ZA" dirty="0"/>
          </a:p>
        </p:txBody>
      </p:sp>
      <p:sp>
        <p:nvSpPr>
          <p:cNvPr id="7179" name="Freeform: Shape 717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Getting started with Node-RED | Elektor Magazine">
            <a:extLst>
              <a:ext uri="{FF2B5EF4-FFF2-40B4-BE49-F238E27FC236}">
                <a16:creationId xmlns:a16="http://schemas.microsoft.com/office/drawing/2014/main" id="{0DAF5BA4-1A55-E6EE-5030-A03012CBCA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2000490"/>
            <a:ext cx="4777381" cy="268727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4475A3-56AB-6862-C8F3-7C8022253F24}"/>
              </a:ext>
            </a:extLst>
          </p:cNvPr>
          <p:cNvSpPr>
            <a:spLocks noGrp="1"/>
          </p:cNvSpPr>
          <p:nvPr>
            <p:ph idx="1"/>
          </p:nvPr>
        </p:nvSpPr>
        <p:spPr>
          <a:xfrm>
            <a:off x="5894962" y="1984443"/>
            <a:ext cx="5458838" cy="4192520"/>
          </a:xfrm>
        </p:spPr>
        <p:txBody>
          <a:bodyPr>
            <a:normAutofit/>
          </a:bodyPr>
          <a:lstStyle/>
          <a:p>
            <a:pPr marL="0" indent="0">
              <a:buNone/>
            </a:pPr>
            <a:r>
              <a:rPr lang="en-GB" sz="2600" i="0" dirty="0">
                <a:effectLst/>
                <a:latin typeface="arial" panose="020B0604020202020204" pitchFamily="34" charset="0"/>
              </a:rPr>
              <a:t>Node-RED is a flow-based, low-code development tool for visual programming developed originally by IBM for wiring together hardware devices,</a:t>
            </a:r>
            <a:endParaRPr lang="en-GB" sz="2600" dirty="0"/>
          </a:p>
          <a:p>
            <a:r>
              <a:rPr lang="en-GB" sz="2600" dirty="0"/>
              <a:t>Node-red</a:t>
            </a:r>
            <a:r>
              <a:rPr lang="en-ZA" sz="2600" dirty="0"/>
              <a:t> has MQTT feature which is used to get data from TTN to node-red which can later be pushed to a database and create a dashboard to visualise the data.	</a:t>
            </a:r>
            <a:endParaRPr lang="en-GB" sz="2600" dirty="0"/>
          </a:p>
        </p:txBody>
      </p:sp>
    </p:spTree>
    <p:extLst>
      <p:ext uri="{BB962C8B-B14F-4D97-AF65-F5344CB8AC3E}">
        <p14:creationId xmlns:p14="http://schemas.microsoft.com/office/powerpoint/2010/main" val="9052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1D1A-E43E-A302-2AEA-4B137D01F035}"/>
              </a:ext>
            </a:extLst>
          </p:cNvPr>
          <p:cNvSpPr>
            <a:spLocks noGrp="1"/>
          </p:cNvSpPr>
          <p:nvPr>
            <p:ph type="title"/>
          </p:nvPr>
        </p:nvSpPr>
        <p:spPr>
          <a:xfrm>
            <a:off x="522006" y="399412"/>
            <a:ext cx="4579833" cy="574912"/>
          </a:xfrm>
        </p:spPr>
        <p:txBody>
          <a:bodyPr>
            <a:normAutofit fontScale="90000"/>
          </a:bodyPr>
          <a:lstStyle/>
          <a:p>
            <a:r>
              <a:rPr lang="en-ZA" b="0" i="0" dirty="0">
                <a:effectLst/>
                <a:latin typeface="Roboto Slab" panose="020F0502020204030204" pitchFamily="2" charset="0"/>
              </a:rPr>
              <a:t>Setup Node-RED</a:t>
            </a:r>
            <a:endParaRPr lang="en-ZA" dirty="0"/>
          </a:p>
        </p:txBody>
      </p:sp>
      <p:sp>
        <p:nvSpPr>
          <p:cNvPr id="3" name="Content Placeholder 2">
            <a:extLst>
              <a:ext uri="{FF2B5EF4-FFF2-40B4-BE49-F238E27FC236}">
                <a16:creationId xmlns:a16="http://schemas.microsoft.com/office/drawing/2014/main" id="{B3EBB62B-E2B9-105E-59C2-19C1E0438BCC}"/>
              </a:ext>
            </a:extLst>
          </p:cNvPr>
          <p:cNvSpPr>
            <a:spLocks noGrp="1"/>
          </p:cNvSpPr>
          <p:nvPr>
            <p:ph idx="1"/>
          </p:nvPr>
        </p:nvSpPr>
        <p:spPr>
          <a:xfrm>
            <a:off x="522006" y="1762777"/>
            <a:ext cx="5784791" cy="971877"/>
          </a:xfrm>
        </p:spPr>
        <p:txBody>
          <a:bodyPr>
            <a:normAutofit/>
          </a:bodyPr>
          <a:lstStyle/>
          <a:p>
            <a:pPr>
              <a:buFont typeface="Wingdings" panose="05000000000000000000" pitchFamily="2" charset="2"/>
              <a:buChar char="q"/>
            </a:pPr>
            <a:r>
              <a:rPr lang="en-ZA" sz="1500" dirty="0">
                <a:latin typeface="Calibri (Body)"/>
              </a:rPr>
              <a:t>curl -sL https://deb.nodesource.com/setup_12.x | sudo -E bash -</a:t>
            </a:r>
          </a:p>
          <a:p>
            <a:pPr>
              <a:buFont typeface="Wingdings" panose="05000000000000000000" pitchFamily="2" charset="2"/>
              <a:buChar char="q"/>
            </a:pPr>
            <a:r>
              <a:rPr lang="en-ZA" sz="1500" dirty="0">
                <a:latin typeface="Calibri (Body)"/>
              </a:rPr>
              <a:t>sudo apt-get install -y nodejs build-essential</a:t>
            </a:r>
          </a:p>
          <a:p>
            <a:pPr>
              <a:buFont typeface="Wingdings" panose="05000000000000000000" pitchFamily="2" charset="2"/>
              <a:buChar char="q"/>
            </a:pPr>
            <a:r>
              <a:rPr lang="en-ZA" sz="1500" dirty="0">
                <a:latin typeface="Calibri (Body)"/>
              </a:rPr>
              <a:t>sudo npm install -g --unsafe-perm node-red</a:t>
            </a:r>
          </a:p>
        </p:txBody>
      </p:sp>
      <p:sp>
        <p:nvSpPr>
          <p:cNvPr id="5" name="TextBox 4">
            <a:extLst>
              <a:ext uri="{FF2B5EF4-FFF2-40B4-BE49-F238E27FC236}">
                <a16:creationId xmlns:a16="http://schemas.microsoft.com/office/drawing/2014/main" id="{5CACED88-7317-29E8-99CD-75CC367DA932}"/>
              </a:ext>
            </a:extLst>
          </p:cNvPr>
          <p:cNvSpPr txBox="1"/>
          <p:nvPr/>
        </p:nvSpPr>
        <p:spPr>
          <a:xfrm>
            <a:off x="522006" y="1393445"/>
            <a:ext cx="3281585" cy="369332"/>
          </a:xfrm>
          <a:prstGeom prst="rect">
            <a:avLst/>
          </a:prstGeom>
          <a:noFill/>
        </p:spPr>
        <p:txBody>
          <a:bodyPr wrap="square" rtlCol="0">
            <a:spAutoFit/>
          </a:bodyPr>
          <a:lstStyle/>
          <a:p>
            <a:r>
              <a:rPr lang="en-GB" b="1" i="0" dirty="0">
                <a:effectLst/>
                <a:latin typeface="Calibri (Body)"/>
              </a:rPr>
              <a:t> Install node.js and Node-RED</a:t>
            </a:r>
            <a:endParaRPr lang="en-ZA" b="1" dirty="0">
              <a:latin typeface="Calibri (Body)"/>
            </a:endParaRPr>
          </a:p>
        </p:txBody>
      </p:sp>
      <p:sp>
        <p:nvSpPr>
          <p:cNvPr id="6" name="TextBox 5">
            <a:extLst>
              <a:ext uri="{FF2B5EF4-FFF2-40B4-BE49-F238E27FC236}">
                <a16:creationId xmlns:a16="http://schemas.microsoft.com/office/drawing/2014/main" id="{5DFA6F0C-3265-D5D2-9827-6D0B90F7B172}"/>
              </a:ext>
            </a:extLst>
          </p:cNvPr>
          <p:cNvSpPr txBox="1"/>
          <p:nvPr/>
        </p:nvSpPr>
        <p:spPr>
          <a:xfrm>
            <a:off x="522006" y="3736649"/>
            <a:ext cx="5573994" cy="1200329"/>
          </a:xfrm>
          <a:prstGeom prst="rect">
            <a:avLst/>
          </a:prstGeom>
          <a:noFill/>
        </p:spPr>
        <p:txBody>
          <a:bodyPr wrap="square" rtlCol="0">
            <a:spAutoFit/>
          </a:bodyPr>
          <a:lstStyle/>
          <a:p>
            <a:pPr marL="285750" indent="-285750">
              <a:buFont typeface="Wingdings" panose="05000000000000000000" pitchFamily="2" charset="2"/>
              <a:buChar char="q"/>
            </a:pPr>
            <a:r>
              <a:rPr lang="en-ZA" dirty="0">
                <a:latin typeface="Calibri (Body)"/>
              </a:rPr>
              <a:t>sudo npm install -g --unsafe-perm pm2</a:t>
            </a:r>
          </a:p>
          <a:p>
            <a:pPr marL="285750" indent="-285750">
              <a:buFont typeface="Wingdings" panose="05000000000000000000" pitchFamily="2" charset="2"/>
              <a:buChar char="q"/>
            </a:pPr>
            <a:r>
              <a:rPr lang="en-ZA" dirty="0">
                <a:latin typeface="Calibri (Body)"/>
              </a:rPr>
              <a:t>pm2 start `which node-red` -- -v</a:t>
            </a:r>
          </a:p>
          <a:p>
            <a:pPr marL="285750" indent="-285750">
              <a:buFont typeface="Wingdings" panose="05000000000000000000" pitchFamily="2" charset="2"/>
              <a:buChar char="q"/>
            </a:pPr>
            <a:r>
              <a:rPr lang="en-ZA" dirty="0">
                <a:latin typeface="Calibri (Body)"/>
              </a:rPr>
              <a:t>pm2 save</a:t>
            </a:r>
          </a:p>
          <a:p>
            <a:pPr marL="285750" indent="-285750">
              <a:buFont typeface="Wingdings" panose="05000000000000000000" pitchFamily="2" charset="2"/>
              <a:buChar char="q"/>
            </a:pPr>
            <a:r>
              <a:rPr lang="en-ZA" dirty="0">
                <a:latin typeface="Calibri (Body)"/>
              </a:rPr>
              <a:t>pm2 startup</a:t>
            </a:r>
          </a:p>
        </p:txBody>
      </p:sp>
      <p:sp>
        <p:nvSpPr>
          <p:cNvPr id="8" name="TextBox 7">
            <a:extLst>
              <a:ext uri="{FF2B5EF4-FFF2-40B4-BE49-F238E27FC236}">
                <a16:creationId xmlns:a16="http://schemas.microsoft.com/office/drawing/2014/main" id="{A5246E24-7579-577D-ABDA-CDB0E58585C5}"/>
              </a:ext>
            </a:extLst>
          </p:cNvPr>
          <p:cNvSpPr txBox="1"/>
          <p:nvPr/>
        </p:nvSpPr>
        <p:spPr>
          <a:xfrm>
            <a:off x="522006" y="3023581"/>
            <a:ext cx="5032760" cy="646331"/>
          </a:xfrm>
          <a:prstGeom prst="rect">
            <a:avLst/>
          </a:prstGeom>
          <a:noFill/>
        </p:spPr>
        <p:txBody>
          <a:bodyPr wrap="square" rtlCol="0">
            <a:spAutoFit/>
          </a:bodyPr>
          <a:lstStyle/>
          <a:p>
            <a:r>
              <a:rPr lang="en-GB" b="1" i="0" dirty="0">
                <a:effectLst/>
                <a:latin typeface="Calibri (Body)"/>
              </a:rPr>
              <a:t>Node-RED to start automatically whenever your instance is restarted</a:t>
            </a:r>
            <a:endParaRPr lang="en-ZA" b="1" dirty="0">
              <a:latin typeface="Calibri (Body)"/>
            </a:endParaRPr>
          </a:p>
        </p:txBody>
      </p:sp>
      <p:sp>
        <p:nvSpPr>
          <p:cNvPr id="9" name="TextBox 8">
            <a:extLst>
              <a:ext uri="{FF2B5EF4-FFF2-40B4-BE49-F238E27FC236}">
                <a16:creationId xmlns:a16="http://schemas.microsoft.com/office/drawing/2014/main" id="{57EE7F38-1B72-45F6-FE2B-F6EE6F74CBB4}"/>
              </a:ext>
            </a:extLst>
          </p:cNvPr>
          <p:cNvSpPr txBox="1"/>
          <p:nvPr/>
        </p:nvSpPr>
        <p:spPr>
          <a:xfrm>
            <a:off x="598206" y="5024927"/>
            <a:ext cx="4093435" cy="1200329"/>
          </a:xfrm>
          <a:prstGeom prst="rect">
            <a:avLst/>
          </a:prstGeom>
          <a:noFill/>
        </p:spPr>
        <p:txBody>
          <a:bodyPr wrap="square" rtlCol="0">
            <a:spAutoFit/>
          </a:bodyPr>
          <a:lstStyle/>
          <a:p>
            <a:r>
              <a:rPr lang="en-GB" b="1" dirty="0"/>
              <a:t>Start node-red manually</a:t>
            </a:r>
          </a:p>
          <a:p>
            <a:pPr marL="285750" indent="-285750">
              <a:buFont typeface="Wingdings" panose="05000000000000000000" pitchFamily="2" charset="2"/>
              <a:buChar char="§"/>
            </a:pPr>
            <a:r>
              <a:rPr lang="en-GB" dirty="0"/>
              <a:t>SSH the instance </a:t>
            </a:r>
          </a:p>
          <a:p>
            <a:pPr marL="285750" indent="-285750">
              <a:buFont typeface="Wingdings" panose="05000000000000000000" pitchFamily="2" charset="2"/>
              <a:buChar char="§"/>
            </a:pPr>
            <a:r>
              <a:rPr lang="en-GB" dirty="0"/>
              <a:t>Write command: </a:t>
            </a:r>
          </a:p>
          <a:p>
            <a:pPr marL="742950" lvl="1" indent="-285750">
              <a:buFont typeface="Wingdings" panose="05000000000000000000" pitchFamily="2" charset="2"/>
              <a:buChar char="§"/>
            </a:pPr>
            <a:r>
              <a:rPr lang="en-GB" dirty="0"/>
              <a:t>node-red</a:t>
            </a:r>
            <a:endParaRPr lang="en-ZA" dirty="0"/>
          </a:p>
        </p:txBody>
      </p:sp>
    </p:spTree>
    <p:extLst>
      <p:ext uri="{BB962C8B-B14F-4D97-AF65-F5344CB8AC3E}">
        <p14:creationId xmlns:p14="http://schemas.microsoft.com/office/powerpoint/2010/main" val="286031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838200" y="365126"/>
            <a:ext cx="10262787" cy="1250030"/>
          </a:xfrm>
        </p:spPr>
        <p:txBody>
          <a:bodyPr/>
          <a:lstStyle/>
          <a:p>
            <a:r>
              <a:rPr lang="en-GB" dirty="0"/>
              <a:t>LoRaWan Frequency Plans</a:t>
            </a:r>
            <a:endParaRPr lang="en-ZA" dirty="0"/>
          </a:p>
        </p:txBody>
      </p:sp>
      <p:pic>
        <p:nvPicPr>
          <p:cNvPr id="2050" name="Picture 2" descr="LoRaWan Frequency Plans and Regulations by Country Region">
            <a:extLst>
              <a:ext uri="{FF2B5EF4-FFF2-40B4-BE49-F238E27FC236}">
                <a16:creationId xmlns:a16="http://schemas.microsoft.com/office/drawing/2014/main" id="{94236CDD-BB3A-8E9B-BF0B-B32C18C69D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102627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54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192E-C958-6D56-920D-EC6CE8302A4D}"/>
              </a:ext>
            </a:extLst>
          </p:cNvPr>
          <p:cNvSpPr>
            <a:spLocks noGrp="1"/>
          </p:cNvSpPr>
          <p:nvPr>
            <p:ph type="title"/>
          </p:nvPr>
        </p:nvSpPr>
        <p:spPr/>
        <p:txBody>
          <a:bodyPr>
            <a:normAutofit/>
          </a:bodyPr>
          <a:lstStyle/>
          <a:p>
            <a:r>
              <a:rPr lang="en-GB" sz="4000" b="1"/>
              <a:t>Install packages on node-red</a:t>
            </a:r>
            <a:endParaRPr lang="en-ZA" sz="4000" b="1" dirty="0"/>
          </a:p>
        </p:txBody>
      </p:sp>
      <p:pic>
        <p:nvPicPr>
          <p:cNvPr id="11" name="Content Placeholder 10">
            <a:extLst>
              <a:ext uri="{FF2B5EF4-FFF2-40B4-BE49-F238E27FC236}">
                <a16:creationId xmlns:a16="http://schemas.microsoft.com/office/drawing/2014/main" id="{3CBDC26F-C515-3261-2374-C7E60383AC12}"/>
              </a:ext>
            </a:extLst>
          </p:cNvPr>
          <p:cNvPicPr>
            <a:picLocks noGrp="1" noChangeAspect="1"/>
          </p:cNvPicPr>
          <p:nvPr>
            <p:ph idx="1"/>
          </p:nvPr>
        </p:nvPicPr>
        <p:blipFill>
          <a:blip r:embed="rId2"/>
          <a:stretch>
            <a:fillRect/>
          </a:stretch>
        </p:blipFill>
        <p:spPr>
          <a:xfrm>
            <a:off x="915112" y="1828800"/>
            <a:ext cx="2887560" cy="4351338"/>
          </a:xfrm>
          <a:prstGeom prst="rect">
            <a:avLst/>
          </a:prstGeom>
        </p:spPr>
      </p:pic>
      <p:sp>
        <p:nvSpPr>
          <p:cNvPr id="4" name="TextBox 3">
            <a:extLst>
              <a:ext uri="{FF2B5EF4-FFF2-40B4-BE49-F238E27FC236}">
                <a16:creationId xmlns:a16="http://schemas.microsoft.com/office/drawing/2014/main" id="{DB58F9FA-9BD6-EB33-25AE-72C8BA1F2D88}"/>
              </a:ext>
            </a:extLst>
          </p:cNvPr>
          <p:cNvSpPr txBox="1"/>
          <p:nvPr/>
        </p:nvSpPr>
        <p:spPr>
          <a:xfrm>
            <a:off x="3905428" y="1828800"/>
            <a:ext cx="3204673" cy="1477328"/>
          </a:xfrm>
          <a:prstGeom prst="rect">
            <a:avLst/>
          </a:prstGeom>
          <a:noFill/>
        </p:spPr>
        <p:txBody>
          <a:bodyPr wrap="square" rtlCol="0">
            <a:spAutoFit/>
          </a:bodyPr>
          <a:lstStyle/>
          <a:p>
            <a:pPr marL="285750" indent="-285750">
              <a:buFont typeface="Wingdings" panose="05000000000000000000" pitchFamily="2" charset="2"/>
              <a:buChar char="q"/>
            </a:pPr>
            <a:r>
              <a:rPr lang="en-GB"/>
              <a:t>Click manage palette</a:t>
            </a:r>
          </a:p>
          <a:p>
            <a:pPr marL="285750" indent="-285750">
              <a:buFont typeface="Wingdings" panose="05000000000000000000" pitchFamily="2" charset="2"/>
              <a:buChar char="q"/>
            </a:pPr>
            <a:r>
              <a:rPr lang="en-GB"/>
              <a:t>Install</a:t>
            </a:r>
          </a:p>
          <a:p>
            <a:pPr marL="742950" lvl="1" indent="-285750">
              <a:buFont typeface="Wingdings" panose="05000000000000000000" pitchFamily="2" charset="2"/>
              <a:buChar char="q"/>
            </a:pPr>
            <a:r>
              <a:rPr lang="en-GB"/>
              <a:t>install dashboard</a:t>
            </a:r>
          </a:p>
          <a:p>
            <a:pPr marL="742950" lvl="1" indent="-285750">
              <a:buFont typeface="Wingdings" panose="05000000000000000000" pitchFamily="2" charset="2"/>
              <a:buChar char="q"/>
            </a:pPr>
            <a:endParaRPr lang="en-GB"/>
          </a:p>
          <a:p>
            <a:pPr marL="285750" indent="-285750">
              <a:buFont typeface="Wingdings" panose="05000000000000000000" pitchFamily="2" charset="2"/>
              <a:buChar char="q"/>
            </a:pPr>
            <a:endParaRPr lang="en-ZA" dirty="0"/>
          </a:p>
        </p:txBody>
      </p:sp>
      <p:sp>
        <p:nvSpPr>
          <p:cNvPr id="7" name="TextBox 6">
            <a:extLst>
              <a:ext uri="{FF2B5EF4-FFF2-40B4-BE49-F238E27FC236}">
                <a16:creationId xmlns:a16="http://schemas.microsoft.com/office/drawing/2014/main" id="{98B9C091-299A-26A6-34BA-C8726F2C362B}"/>
              </a:ext>
            </a:extLst>
          </p:cNvPr>
          <p:cNvSpPr txBox="1"/>
          <p:nvPr/>
        </p:nvSpPr>
        <p:spPr>
          <a:xfrm>
            <a:off x="3905427" y="3667534"/>
            <a:ext cx="3204673" cy="1477328"/>
          </a:xfrm>
          <a:prstGeom prst="rect">
            <a:avLst/>
          </a:prstGeom>
          <a:noFill/>
        </p:spPr>
        <p:txBody>
          <a:bodyPr wrap="square" rtlCol="0">
            <a:spAutoFit/>
          </a:bodyPr>
          <a:lstStyle/>
          <a:p>
            <a:pPr marL="285750" indent="-285750">
              <a:buFont typeface="Wingdings" panose="05000000000000000000" pitchFamily="2" charset="2"/>
              <a:buChar char="q"/>
            </a:pPr>
            <a:r>
              <a:rPr lang="en-GB"/>
              <a:t>Click manage palette</a:t>
            </a:r>
          </a:p>
          <a:p>
            <a:pPr marL="285750" indent="-285750">
              <a:buFont typeface="Wingdings" panose="05000000000000000000" pitchFamily="2" charset="2"/>
              <a:buChar char="q"/>
            </a:pPr>
            <a:r>
              <a:rPr lang="en-GB"/>
              <a:t>Install</a:t>
            </a:r>
          </a:p>
          <a:p>
            <a:pPr marL="742950" lvl="1" indent="-285750">
              <a:buFont typeface="Wingdings" panose="05000000000000000000" pitchFamily="2" charset="2"/>
              <a:buChar char="q"/>
            </a:pPr>
            <a:r>
              <a:rPr lang="en-GB"/>
              <a:t>install dashboard</a:t>
            </a:r>
          </a:p>
          <a:p>
            <a:pPr marL="742950" lvl="1" indent="-285750">
              <a:buFont typeface="Wingdings" panose="05000000000000000000" pitchFamily="2" charset="2"/>
              <a:buChar char="q"/>
            </a:pPr>
            <a:endParaRPr lang="en-GB"/>
          </a:p>
          <a:p>
            <a:pPr marL="285750" indent="-285750">
              <a:buFont typeface="Wingdings" panose="05000000000000000000" pitchFamily="2" charset="2"/>
              <a:buChar char="q"/>
            </a:pPr>
            <a:endParaRPr lang="en-ZA" dirty="0"/>
          </a:p>
        </p:txBody>
      </p:sp>
      <p:pic>
        <p:nvPicPr>
          <p:cNvPr id="9" name="Picture 8">
            <a:extLst>
              <a:ext uri="{FF2B5EF4-FFF2-40B4-BE49-F238E27FC236}">
                <a16:creationId xmlns:a16="http://schemas.microsoft.com/office/drawing/2014/main" id="{87CB3C8F-FCEF-44DB-8C6E-68499505C69B}"/>
              </a:ext>
            </a:extLst>
          </p:cNvPr>
          <p:cNvPicPr>
            <a:picLocks noChangeAspect="1"/>
          </p:cNvPicPr>
          <p:nvPr/>
        </p:nvPicPr>
        <p:blipFill>
          <a:blip r:embed="rId3"/>
          <a:stretch>
            <a:fillRect/>
          </a:stretch>
        </p:blipFill>
        <p:spPr>
          <a:xfrm>
            <a:off x="4505521" y="4691676"/>
            <a:ext cx="3829584" cy="876422"/>
          </a:xfrm>
          <a:prstGeom prst="rect">
            <a:avLst/>
          </a:prstGeom>
        </p:spPr>
      </p:pic>
      <p:pic>
        <p:nvPicPr>
          <p:cNvPr id="12" name="Picture 11">
            <a:extLst>
              <a:ext uri="{FF2B5EF4-FFF2-40B4-BE49-F238E27FC236}">
                <a16:creationId xmlns:a16="http://schemas.microsoft.com/office/drawing/2014/main" id="{315BB1D5-23BF-C283-0FB7-951C72A2A3A6}"/>
              </a:ext>
            </a:extLst>
          </p:cNvPr>
          <p:cNvPicPr>
            <a:picLocks noChangeAspect="1"/>
          </p:cNvPicPr>
          <p:nvPr/>
        </p:nvPicPr>
        <p:blipFill>
          <a:blip r:embed="rId4"/>
          <a:stretch>
            <a:fillRect/>
          </a:stretch>
        </p:blipFill>
        <p:spPr>
          <a:xfrm>
            <a:off x="4505521" y="2786620"/>
            <a:ext cx="2924583" cy="800212"/>
          </a:xfrm>
          <a:prstGeom prst="rect">
            <a:avLst/>
          </a:prstGeom>
        </p:spPr>
      </p:pic>
    </p:spTree>
    <p:extLst>
      <p:ext uri="{BB962C8B-B14F-4D97-AF65-F5344CB8AC3E}">
        <p14:creationId xmlns:p14="http://schemas.microsoft.com/office/powerpoint/2010/main" val="234788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82BE4-8D95-4F0B-D687-64B01C44EE7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Node-red Flow diagram</a:t>
            </a:r>
          </a:p>
        </p:txBody>
      </p:sp>
      <p:pic>
        <p:nvPicPr>
          <p:cNvPr id="5" name="Content Placeholder 4">
            <a:extLst>
              <a:ext uri="{FF2B5EF4-FFF2-40B4-BE49-F238E27FC236}">
                <a16:creationId xmlns:a16="http://schemas.microsoft.com/office/drawing/2014/main" id="{E0E929FF-CD1D-A703-05BE-014AFC80B2E4}"/>
              </a:ext>
            </a:extLst>
          </p:cNvPr>
          <p:cNvPicPr>
            <a:picLocks noChangeAspect="1"/>
          </p:cNvPicPr>
          <p:nvPr>
            <p:ph idx="1"/>
          </p:nvPr>
        </p:nvPicPr>
        <p:blipFill>
          <a:blip r:embed="rId2"/>
          <a:stretch>
            <a:fillRect/>
          </a:stretch>
        </p:blipFill>
        <p:spPr>
          <a:xfrm>
            <a:off x="531294" y="1475263"/>
            <a:ext cx="11276768" cy="5271890"/>
          </a:xfrm>
          <a:prstGeom prst="rect">
            <a:avLst/>
          </a:prstGeom>
        </p:spPr>
      </p:pic>
    </p:spTree>
    <p:extLst>
      <p:ext uri="{BB962C8B-B14F-4D97-AF65-F5344CB8AC3E}">
        <p14:creationId xmlns:p14="http://schemas.microsoft.com/office/powerpoint/2010/main" val="26435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BDD930-0E65-490A-9CE5-554C357C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912C67-99A1-4956-8F68-1846C2177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AD5ED-AC7C-713F-9810-0F551EF693C0}"/>
              </a:ext>
            </a:extLst>
          </p:cNvPr>
          <p:cNvSpPr>
            <a:spLocks noGrp="1"/>
          </p:cNvSpPr>
          <p:nvPr>
            <p:ph type="title"/>
          </p:nvPr>
        </p:nvSpPr>
        <p:spPr>
          <a:xfrm>
            <a:off x="804672" y="457200"/>
            <a:ext cx="10579398" cy="1299411"/>
          </a:xfrm>
        </p:spPr>
        <p:txBody>
          <a:bodyPr>
            <a:normAutofit/>
          </a:bodyPr>
          <a:lstStyle/>
          <a:p>
            <a:r>
              <a:rPr lang="en-GB" sz="3600" b="1">
                <a:solidFill>
                  <a:schemeClr val="tx2"/>
                </a:solidFill>
              </a:rPr>
              <a:t>Getting Data From Database</a:t>
            </a:r>
            <a:endParaRPr lang="en-ZA" sz="3600" b="1">
              <a:solidFill>
                <a:schemeClr val="tx2"/>
              </a:solidFill>
            </a:endParaRPr>
          </a:p>
        </p:txBody>
      </p:sp>
      <p:grpSp>
        <p:nvGrpSpPr>
          <p:cNvPr id="16" name="Group 15">
            <a:extLst>
              <a:ext uri="{FF2B5EF4-FFF2-40B4-BE49-F238E27FC236}">
                <a16:creationId xmlns:a16="http://schemas.microsoft.com/office/drawing/2014/main" id="{569E5994-073E-4708-B3E6-43BFED0CE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81784" y="4178643"/>
            <a:ext cx="3061444" cy="2297267"/>
            <a:chOff x="-305" y="-1"/>
            <a:chExt cx="3832880" cy="2876136"/>
          </a:xfrm>
        </p:grpSpPr>
        <p:sp>
          <p:nvSpPr>
            <p:cNvPr id="17" name="Freeform: Shape 16">
              <a:extLst>
                <a:ext uri="{FF2B5EF4-FFF2-40B4-BE49-F238E27FC236}">
                  <a16:creationId xmlns:a16="http://schemas.microsoft.com/office/drawing/2014/main" id="{532F818D-9087-4691-AABA-465619A0C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8B7668A-5C96-4FB9-BFA9-38094EB87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F4F95BD-8661-4C45-94E3-CF3159BF4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85BBF8A-E2FB-47F6-A60F-4FB855D50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D63668C8-9DCF-72EC-644A-4395723CFD22}"/>
              </a:ext>
            </a:extLst>
          </p:cNvPr>
          <p:cNvPicPr>
            <a:picLocks noChangeAspect="1"/>
          </p:cNvPicPr>
          <p:nvPr/>
        </p:nvPicPr>
        <p:blipFill>
          <a:blip r:embed="rId2"/>
          <a:stretch>
            <a:fillRect/>
          </a:stretch>
        </p:blipFill>
        <p:spPr>
          <a:xfrm>
            <a:off x="542548" y="2203940"/>
            <a:ext cx="10529566" cy="1816349"/>
          </a:xfrm>
          <a:prstGeom prst="rect">
            <a:avLst/>
          </a:prstGeom>
        </p:spPr>
      </p:pic>
      <p:grpSp>
        <p:nvGrpSpPr>
          <p:cNvPr id="22" name="Group 21">
            <a:extLst>
              <a:ext uri="{FF2B5EF4-FFF2-40B4-BE49-F238E27FC236}">
                <a16:creationId xmlns:a16="http://schemas.microsoft.com/office/drawing/2014/main" id="{DD81D498-EAA8-40F3-8230-AE4DEDA38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906190" y="0"/>
            <a:ext cx="3282247" cy="2837712"/>
            <a:chOff x="-305" y="-4155"/>
            <a:chExt cx="2514948" cy="2174333"/>
          </a:xfrm>
        </p:grpSpPr>
        <p:sp>
          <p:nvSpPr>
            <p:cNvPr id="23" name="Freeform: Shape 22">
              <a:extLst>
                <a:ext uri="{FF2B5EF4-FFF2-40B4-BE49-F238E27FC236}">
                  <a16:creationId xmlns:a16="http://schemas.microsoft.com/office/drawing/2014/main" id="{262F2402-5879-41A3-ACEC-6D2811BA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BD41895-A230-4959-97BA-80F51638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670BD54-10A6-4092-9E32-647B2F870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1C2B9A82-4826-4BF4-A16E-0B005FE76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653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FBAA-9BE1-294C-F2A0-6B5B8F2ABA49}"/>
              </a:ext>
            </a:extLst>
          </p:cNvPr>
          <p:cNvSpPr>
            <a:spLocks noGrp="1"/>
          </p:cNvSpPr>
          <p:nvPr>
            <p:ph type="title"/>
          </p:nvPr>
        </p:nvSpPr>
        <p:spPr>
          <a:xfrm>
            <a:off x="838200" y="365126"/>
            <a:ext cx="9944100" cy="710130"/>
          </a:xfrm>
        </p:spPr>
        <p:txBody>
          <a:bodyPr>
            <a:normAutofit/>
          </a:bodyPr>
          <a:lstStyle/>
          <a:p>
            <a:r>
              <a:rPr lang="en-GB" sz="2000" dirty="0"/>
              <a:t>Code for node-red</a:t>
            </a:r>
            <a:endParaRPr lang="en-ZA" sz="2000" dirty="0"/>
          </a:p>
        </p:txBody>
      </p:sp>
      <p:pic>
        <p:nvPicPr>
          <p:cNvPr id="7" name="Picture 6">
            <a:extLst>
              <a:ext uri="{FF2B5EF4-FFF2-40B4-BE49-F238E27FC236}">
                <a16:creationId xmlns:a16="http://schemas.microsoft.com/office/drawing/2014/main" id="{939B6327-4822-9B1F-8913-B772EB554D66}"/>
              </a:ext>
            </a:extLst>
          </p:cNvPr>
          <p:cNvPicPr>
            <a:picLocks noChangeAspect="1"/>
          </p:cNvPicPr>
          <p:nvPr/>
        </p:nvPicPr>
        <p:blipFill>
          <a:blip r:embed="rId2"/>
          <a:stretch>
            <a:fillRect/>
          </a:stretch>
        </p:blipFill>
        <p:spPr>
          <a:xfrm>
            <a:off x="914410" y="923782"/>
            <a:ext cx="7621064" cy="2038635"/>
          </a:xfrm>
          <a:prstGeom prst="rect">
            <a:avLst/>
          </a:prstGeom>
        </p:spPr>
      </p:pic>
      <p:sp>
        <p:nvSpPr>
          <p:cNvPr id="8" name="TextBox 7">
            <a:extLst>
              <a:ext uri="{FF2B5EF4-FFF2-40B4-BE49-F238E27FC236}">
                <a16:creationId xmlns:a16="http://schemas.microsoft.com/office/drawing/2014/main" id="{09652CB5-669E-9895-A58D-FCA56BB16A08}"/>
              </a:ext>
            </a:extLst>
          </p:cNvPr>
          <p:cNvSpPr txBox="1"/>
          <p:nvPr/>
        </p:nvSpPr>
        <p:spPr>
          <a:xfrm>
            <a:off x="914400" y="3076575"/>
            <a:ext cx="6391275" cy="923330"/>
          </a:xfrm>
          <a:prstGeom prst="rect">
            <a:avLst/>
          </a:prstGeom>
          <a:noFill/>
        </p:spPr>
        <p:txBody>
          <a:bodyPr wrap="square" rtlCol="0">
            <a:spAutoFit/>
          </a:bodyPr>
          <a:lstStyle/>
          <a:p>
            <a:r>
              <a:rPr lang="en-GB" dirty="0"/>
              <a:t>Get data from TTN using MQTT node follow the path by pointing where data is located from the formatted payload then insert the data to database.</a:t>
            </a:r>
            <a:endParaRPr lang="en-ZA" dirty="0"/>
          </a:p>
        </p:txBody>
      </p:sp>
      <p:pic>
        <p:nvPicPr>
          <p:cNvPr id="16" name="Content Placeholder 15">
            <a:extLst>
              <a:ext uri="{FF2B5EF4-FFF2-40B4-BE49-F238E27FC236}">
                <a16:creationId xmlns:a16="http://schemas.microsoft.com/office/drawing/2014/main" id="{6437B76F-6CF3-804F-40C8-61D4FC190D9F}"/>
              </a:ext>
            </a:extLst>
          </p:cNvPr>
          <p:cNvPicPr>
            <a:picLocks noGrp="1" noChangeAspect="1"/>
          </p:cNvPicPr>
          <p:nvPr>
            <p:ph idx="1"/>
          </p:nvPr>
        </p:nvPicPr>
        <p:blipFill>
          <a:blip r:embed="rId3"/>
          <a:stretch>
            <a:fillRect/>
          </a:stretch>
        </p:blipFill>
        <p:spPr>
          <a:xfrm>
            <a:off x="947752" y="3999904"/>
            <a:ext cx="7554379" cy="1600423"/>
          </a:xfrm>
        </p:spPr>
      </p:pic>
      <p:sp>
        <p:nvSpPr>
          <p:cNvPr id="17" name="TextBox 16">
            <a:extLst>
              <a:ext uri="{FF2B5EF4-FFF2-40B4-BE49-F238E27FC236}">
                <a16:creationId xmlns:a16="http://schemas.microsoft.com/office/drawing/2014/main" id="{AF45F51D-2B25-79EF-6F0F-9AB1BA9D48F5}"/>
              </a:ext>
            </a:extLst>
          </p:cNvPr>
          <p:cNvSpPr txBox="1"/>
          <p:nvPr/>
        </p:nvSpPr>
        <p:spPr>
          <a:xfrm>
            <a:off x="914400" y="5605750"/>
            <a:ext cx="6315075" cy="923330"/>
          </a:xfrm>
          <a:prstGeom prst="rect">
            <a:avLst/>
          </a:prstGeom>
          <a:noFill/>
        </p:spPr>
        <p:txBody>
          <a:bodyPr wrap="square" rtlCol="0">
            <a:spAutoFit/>
          </a:bodyPr>
          <a:lstStyle/>
          <a:p>
            <a:r>
              <a:rPr lang="en-GB" dirty="0"/>
              <a:t>For displaying real time data on the dashboard, we then get data from the same payload then we can use it to draw charts, displaying the data.</a:t>
            </a:r>
            <a:endParaRPr lang="en-ZA" dirty="0"/>
          </a:p>
        </p:txBody>
      </p:sp>
    </p:spTree>
    <p:extLst>
      <p:ext uri="{BB962C8B-B14F-4D97-AF65-F5344CB8AC3E}">
        <p14:creationId xmlns:p14="http://schemas.microsoft.com/office/powerpoint/2010/main" val="146465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19E6-A9E2-A592-3152-D196CF219843}"/>
              </a:ext>
            </a:extLst>
          </p:cNvPr>
          <p:cNvSpPr>
            <a:spLocks noGrp="1"/>
          </p:cNvSpPr>
          <p:nvPr>
            <p:ph type="title"/>
          </p:nvPr>
        </p:nvSpPr>
        <p:spPr>
          <a:xfrm>
            <a:off x="838200" y="365125"/>
            <a:ext cx="10515600" cy="606425"/>
          </a:xfrm>
        </p:spPr>
        <p:txBody>
          <a:bodyPr>
            <a:normAutofit fontScale="90000"/>
          </a:bodyPr>
          <a:lstStyle/>
          <a:p>
            <a:r>
              <a:rPr lang="en-GB" dirty="0"/>
              <a:t>AWS EC2 instance and RDS Database</a:t>
            </a:r>
            <a:endParaRPr lang="en-ZA" dirty="0"/>
          </a:p>
        </p:txBody>
      </p:sp>
      <p:pic>
        <p:nvPicPr>
          <p:cNvPr id="7" name="Picture 6">
            <a:extLst>
              <a:ext uri="{FF2B5EF4-FFF2-40B4-BE49-F238E27FC236}">
                <a16:creationId xmlns:a16="http://schemas.microsoft.com/office/drawing/2014/main" id="{0EC23998-747D-EB4B-F1C0-D103E6572C95}"/>
              </a:ext>
            </a:extLst>
          </p:cNvPr>
          <p:cNvPicPr>
            <a:picLocks noChangeAspect="1"/>
          </p:cNvPicPr>
          <p:nvPr/>
        </p:nvPicPr>
        <p:blipFill>
          <a:blip r:embed="rId2"/>
          <a:stretch>
            <a:fillRect/>
          </a:stretch>
        </p:blipFill>
        <p:spPr>
          <a:xfrm>
            <a:off x="209550" y="1182245"/>
            <a:ext cx="11668125" cy="1488171"/>
          </a:xfrm>
          <a:prstGeom prst="rect">
            <a:avLst/>
          </a:prstGeom>
        </p:spPr>
      </p:pic>
      <p:pic>
        <p:nvPicPr>
          <p:cNvPr id="11" name="Picture 10">
            <a:extLst>
              <a:ext uri="{FF2B5EF4-FFF2-40B4-BE49-F238E27FC236}">
                <a16:creationId xmlns:a16="http://schemas.microsoft.com/office/drawing/2014/main" id="{9FF0E283-9B80-D2AF-B36A-2BD6D853C653}"/>
              </a:ext>
            </a:extLst>
          </p:cNvPr>
          <p:cNvPicPr>
            <a:picLocks noChangeAspect="1"/>
          </p:cNvPicPr>
          <p:nvPr/>
        </p:nvPicPr>
        <p:blipFill>
          <a:blip r:embed="rId3"/>
          <a:stretch>
            <a:fillRect/>
          </a:stretch>
        </p:blipFill>
        <p:spPr>
          <a:xfrm>
            <a:off x="139082" y="2749168"/>
            <a:ext cx="11738593" cy="1532115"/>
          </a:xfrm>
          <a:prstGeom prst="rect">
            <a:avLst/>
          </a:prstGeom>
        </p:spPr>
      </p:pic>
      <p:sp>
        <p:nvSpPr>
          <p:cNvPr id="12" name="TextBox 11">
            <a:extLst>
              <a:ext uri="{FF2B5EF4-FFF2-40B4-BE49-F238E27FC236}">
                <a16:creationId xmlns:a16="http://schemas.microsoft.com/office/drawing/2014/main" id="{A0EA4E39-5DC3-E431-77D1-C089B32D7384}"/>
              </a:ext>
            </a:extLst>
          </p:cNvPr>
          <p:cNvSpPr txBox="1"/>
          <p:nvPr/>
        </p:nvSpPr>
        <p:spPr>
          <a:xfrm>
            <a:off x="304800" y="4600575"/>
            <a:ext cx="5400675" cy="923330"/>
          </a:xfrm>
          <a:prstGeom prst="rect">
            <a:avLst/>
          </a:prstGeom>
          <a:noFill/>
        </p:spPr>
        <p:txBody>
          <a:bodyPr wrap="square" rtlCol="0">
            <a:spAutoFit/>
          </a:bodyPr>
          <a:lstStyle/>
          <a:p>
            <a:r>
              <a:rPr lang="en-GB" dirty="0"/>
              <a:t>For allowing the dashboard to be viewed on any device with network I installed </a:t>
            </a:r>
            <a:r>
              <a:rPr lang="en-GB"/>
              <a:t>node-red AWS </a:t>
            </a:r>
            <a:r>
              <a:rPr lang="en-GB" dirty="0"/>
              <a:t>which later can  turn</a:t>
            </a:r>
            <a:endParaRPr lang="en-ZA" dirty="0"/>
          </a:p>
        </p:txBody>
      </p:sp>
    </p:spTree>
    <p:extLst>
      <p:ext uri="{BB962C8B-B14F-4D97-AF65-F5344CB8AC3E}">
        <p14:creationId xmlns:p14="http://schemas.microsoft.com/office/powerpoint/2010/main" val="387927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09B46-51AD-EA39-3DE2-EABA24EE3A3E}"/>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Creating instance for node-red</a:t>
            </a:r>
          </a:p>
        </p:txBody>
      </p:sp>
      <p:sp>
        <p:nvSpPr>
          <p:cNvPr id="21" name="Freeform: Shape 20">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7C18B001-E631-4845-A860-7989AAC39E7F}"/>
              </a:ext>
            </a:extLst>
          </p:cNvPr>
          <p:cNvPicPr>
            <a:picLocks noChangeAspect="1"/>
          </p:cNvPicPr>
          <p:nvPr/>
        </p:nvPicPr>
        <p:blipFill>
          <a:blip r:embed="rId2"/>
          <a:stretch>
            <a:fillRect/>
          </a:stretch>
        </p:blipFill>
        <p:spPr>
          <a:xfrm>
            <a:off x="8005951" y="2663211"/>
            <a:ext cx="3075829" cy="3408121"/>
          </a:xfrm>
          <a:prstGeom prst="rect">
            <a:avLst/>
          </a:prstGeom>
        </p:spPr>
      </p:pic>
      <p:pic>
        <p:nvPicPr>
          <p:cNvPr id="5" name="Content Placeholder 4">
            <a:extLst>
              <a:ext uri="{FF2B5EF4-FFF2-40B4-BE49-F238E27FC236}">
                <a16:creationId xmlns:a16="http://schemas.microsoft.com/office/drawing/2014/main" id="{9482853A-E161-0117-0FA1-D687715BAEA9}"/>
              </a:ext>
            </a:extLst>
          </p:cNvPr>
          <p:cNvPicPr>
            <a:picLocks noGrp="1" noChangeAspect="1"/>
          </p:cNvPicPr>
          <p:nvPr>
            <p:ph idx="1"/>
          </p:nvPr>
        </p:nvPicPr>
        <p:blipFill>
          <a:blip r:embed="rId3"/>
          <a:stretch>
            <a:fillRect/>
          </a:stretch>
        </p:blipFill>
        <p:spPr>
          <a:xfrm>
            <a:off x="5756393" y="1465933"/>
            <a:ext cx="3105975" cy="1060576"/>
          </a:xfrm>
          <a:prstGeom prst="rect">
            <a:avLst/>
          </a:prstGeom>
        </p:spPr>
      </p:pic>
      <p:sp>
        <p:nvSpPr>
          <p:cNvPr id="8" name="TextBox 7">
            <a:extLst>
              <a:ext uri="{FF2B5EF4-FFF2-40B4-BE49-F238E27FC236}">
                <a16:creationId xmlns:a16="http://schemas.microsoft.com/office/drawing/2014/main" id="{3E4536E3-50E3-619F-D0A1-40A136F18217}"/>
              </a:ext>
            </a:extLst>
          </p:cNvPr>
          <p:cNvSpPr txBox="1"/>
          <p:nvPr/>
        </p:nvSpPr>
        <p:spPr>
          <a:xfrm>
            <a:off x="5530420" y="4008326"/>
            <a:ext cx="1853145" cy="646331"/>
          </a:xfrm>
          <a:prstGeom prst="rect">
            <a:avLst/>
          </a:prstGeom>
          <a:noFill/>
        </p:spPr>
        <p:txBody>
          <a:bodyPr wrap="square" rtlCol="0">
            <a:spAutoFit/>
          </a:bodyPr>
          <a:lstStyle/>
          <a:p>
            <a:pPr marL="285750" indent="-285750">
              <a:buFont typeface="Wingdings" panose="05000000000000000000" pitchFamily="2" charset="2"/>
              <a:buChar char="q"/>
            </a:pPr>
            <a:r>
              <a:rPr lang="en-GB" dirty="0">
                <a:solidFill>
                  <a:schemeClr val="bg1"/>
                </a:solidFill>
              </a:rPr>
              <a:t>Select ubuntu AMI</a:t>
            </a:r>
            <a:endParaRPr lang="en-ZA" dirty="0">
              <a:solidFill>
                <a:schemeClr val="bg1"/>
              </a:solidFill>
            </a:endParaRPr>
          </a:p>
        </p:txBody>
      </p:sp>
    </p:spTree>
    <p:extLst>
      <p:ext uri="{BB962C8B-B14F-4D97-AF65-F5344CB8AC3E}">
        <p14:creationId xmlns:p14="http://schemas.microsoft.com/office/powerpoint/2010/main" val="252991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92F875-2570-A22A-949D-02EFD38A3BFE}"/>
              </a:ext>
            </a:extLst>
          </p:cNvPr>
          <p:cNvPicPr>
            <a:picLocks noGrp="1" noChangeAspect="1"/>
          </p:cNvPicPr>
          <p:nvPr>
            <p:ph idx="1"/>
          </p:nvPr>
        </p:nvPicPr>
        <p:blipFill>
          <a:blip r:embed="rId2"/>
          <a:stretch>
            <a:fillRect/>
          </a:stretch>
        </p:blipFill>
        <p:spPr>
          <a:xfrm>
            <a:off x="838199" y="936862"/>
            <a:ext cx="6556351" cy="4351338"/>
          </a:xfrm>
        </p:spPr>
      </p:pic>
      <p:sp>
        <p:nvSpPr>
          <p:cNvPr id="6" name="TextBox 5">
            <a:extLst>
              <a:ext uri="{FF2B5EF4-FFF2-40B4-BE49-F238E27FC236}">
                <a16:creationId xmlns:a16="http://schemas.microsoft.com/office/drawing/2014/main" id="{1D1436BC-7A5E-1072-E8C6-86D2424EF6DC}"/>
              </a:ext>
            </a:extLst>
          </p:cNvPr>
          <p:cNvSpPr txBox="1"/>
          <p:nvPr/>
        </p:nvSpPr>
        <p:spPr>
          <a:xfrm>
            <a:off x="7588665" y="1782896"/>
            <a:ext cx="2777384" cy="1477328"/>
          </a:xfrm>
          <a:prstGeom prst="rect">
            <a:avLst/>
          </a:prstGeom>
          <a:noFill/>
        </p:spPr>
        <p:txBody>
          <a:bodyPr wrap="square" rtlCol="0">
            <a:spAutoFit/>
          </a:bodyPr>
          <a:lstStyle/>
          <a:p>
            <a:pPr marL="285750" indent="-285750">
              <a:buFont typeface="Wingdings" panose="05000000000000000000" pitchFamily="2" charset="2"/>
              <a:buChar char="q"/>
            </a:pPr>
            <a:r>
              <a:rPr lang="en-GB" dirty="0"/>
              <a:t>Select instance type t3.micro</a:t>
            </a:r>
          </a:p>
          <a:p>
            <a:pPr marL="285750" indent="-285750">
              <a:buFont typeface="Wingdings" panose="05000000000000000000" pitchFamily="2" charset="2"/>
              <a:buChar char="q"/>
            </a:pPr>
            <a:r>
              <a:rPr lang="en-GB" dirty="0"/>
              <a:t>Create new key pair to use when ssh the instance</a:t>
            </a:r>
            <a:endParaRPr lang="en-ZA" dirty="0"/>
          </a:p>
        </p:txBody>
      </p:sp>
      <p:pic>
        <p:nvPicPr>
          <p:cNvPr id="8" name="Picture 7">
            <a:extLst>
              <a:ext uri="{FF2B5EF4-FFF2-40B4-BE49-F238E27FC236}">
                <a16:creationId xmlns:a16="http://schemas.microsoft.com/office/drawing/2014/main" id="{A1A50DBD-00B0-2F1A-0BDD-1E62DCAF240C}"/>
              </a:ext>
            </a:extLst>
          </p:cNvPr>
          <p:cNvPicPr>
            <a:picLocks noChangeAspect="1"/>
          </p:cNvPicPr>
          <p:nvPr/>
        </p:nvPicPr>
        <p:blipFill>
          <a:blip r:embed="rId3"/>
          <a:stretch>
            <a:fillRect/>
          </a:stretch>
        </p:blipFill>
        <p:spPr>
          <a:xfrm>
            <a:off x="7472192" y="3429000"/>
            <a:ext cx="3227144" cy="3461548"/>
          </a:xfrm>
          <a:prstGeom prst="rect">
            <a:avLst/>
          </a:prstGeom>
        </p:spPr>
      </p:pic>
    </p:spTree>
    <p:extLst>
      <p:ext uri="{BB962C8B-B14F-4D97-AF65-F5344CB8AC3E}">
        <p14:creationId xmlns:p14="http://schemas.microsoft.com/office/powerpoint/2010/main" val="2616089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230A8-5872-D048-DB45-B6CB8AAA747B}"/>
              </a:ext>
            </a:extLst>
          </p:cNvPr>
          <p:cNvPicPr>
            <a:picLocks noChangeAspect="1"/>
          </p:cNvPicPr>
          <p:nvPr/>
        </p:nvPicPr>
        <p:blipFill>
          <a:blip r:embed="rId2"/>
          <a:stretch>
            <a:fillRect/>
          </a:stretch>
        </p:blipFill>
        <p:spPr>
          <a:xfrm>
            <a:off x="786925" y="444972"/>
            <a:ext cx="4516904" cy="3308235"/>
          </a:xfrm>
          <a:prstGeom prst="rect">
            <a:avLst/>
          </a:prstGeom>
        </p:spPr>
      </p:pic>
      <p:sp>
        <p:nvSpPr>
          <p:cNvPr id="6" name="TextBox 5">
            <a:extLst>
              <a:ext uri="{FF2B5EF4-FFF2-40B4-BE49-F238E27FC236}">
                <a16:creationId xmlns:a16="http://schemas.microsoft.com/office/drawing/2014/main" id="{5F647B15-A5F4-4E39-6A2A-8811FE39D9FA}"/>
              </a:ext>
            </a:extLst>
          </p:cNvPr>
          <p:cNvSpPr txBox="1"/>
          <p:nvPr/>
        </p:nvSpPr>
        <p:spPr>
          <a:xfrm>
            <a:off x="5303829" y="344763"/>
            <a:ext cx="2743201"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GB" dirty="0"/>
              <a:t>Allow SSH traffic from anywhere</a:t>
            </a:r>
          </a:p>
          <a:p>
            <a:pPr marL="285750" indent="-285750" algn="just">
              <a:buFont typeface="Wingdings" panose="05000000000000000000" pitchFamily="2" charset="2"/>
              <a:buChar char="q"/>
            </a:pPr>
            <a:r>
              <a:rPr lang="en-GB" dirty="0"/>
              <a:t>SSH allow you to remote install node-red on instance on AWS</a:t>
            </a:r>
          </a:p>
          <a:p>
            <a:pPr marL="285750" indent="-285750" algn="just">
              <a:buFont typeface="Wingdings" panose="05000000000000000000" pitchFamily="2" charset="2"/>
              <a:buChar char="q"/>
            </a:pPr>
            <a:r>
              <a:rPr lang="en-GB" dirty="0"/>
              <a:t>Launch Instance</a:t>
            </a:r>
          </a:p>
        </p:txBody>
      </p:sp>
      <p:pic>
        <p:nvPicPr>
          <p:cNvPr id="8" name="Picture 7">
            <a:extLst>
              <a:ext uri="{FF2B5EF4-FFF2-40B4-BE49-F238E27FC236}">
                <a16:creationId xmlns:a16="http://schemas.microsoft.com/office/drawing/2014/main" id="{1887990B-52CB-8645-F07A-790355F001DE}"/>
              </a:ext>
            </a:extLst>
          </p:cNvPr>
          <p:cNvPicPr>
            <a:picLocks noChangeAspect="1"/>
          </p:cNvPicPr>
          <p:nvPr/>
        </p:nvPicPr>
        <p:blipFill>
          <a:blip r:embed="rId3"/>
          <a:stretch>
            <a:fillRect/>
          </a:stretch>
        </p:blipFill>
        <p:spPr>
          <a:xfrm>
            <a:off x="6096000" y="2632106"/>
            <a:ext cx="5441459" cy="3773474"/>
          </a:xfrm>
          <a:prstGeom prst="rect">
            <a:avLst/>
          </a:prstGeom>
        </p:spPr>
      </p:pic>
    </p:spTree>
    <p:extLst>
      <p:ext uri="{BB962C8B-B14F-4D97-AF65-F5344CB8AC3E}">
        <p14:creationId xmlns:p14="http://schemas.microsoft.com/office/powerpoint/2010/main" val="241678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49B9A-379B-7937-4DCC-FE34DDC57AF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a:solidFill>
                  <a:srgbClr val="FFFFFF"/>
                </a:solidFill>
              </a:rPr>
              <a:t>Configuring Database</a:t>
            </a:r>
          </a:p>
        </p:txBody>
      </p:sp>
      <p:pic>
        <p:nvPicPr>
          <p:cNvPr id="5" name="Content Placeholder 4">
            <a:extLst>
              <a:ext uri="{FF2B5EF4-FFF2-40B4-BE49-F238E27FC236}">
                <a16:creationId xmlns:a16="http://schemas.microsoft.com/office/drawing/2014/main" id="{FDCA13CD-F4B3-FEDD-1811-95E2373EE300}"/>
              </a:ext>
            </a:extLst>
          </p:cNvPr>
          <p:cNvPicPr>
            <a:picLocks noChangeAspect="1"/>
          </p:cNvPicPr>
          <p:nvPr/>
        </p:nvPicPr>
        <p:blipFill>
          <a:blip r:embed="rId2"/>
          <a:stretch>
            <a:fillRect/>
          </a:stretch>
        </p:blipFill>
        <p:spPr>
          <a:xfrm>
            <a:off x="715748" y="2798407"/>
            <a:ext cx="5131088" cy="2763675"/>
          </a:xfrm>
          <a:prstGeom prst="rect">
            <a:avLst/>
          </a:prstGeom>
        </p:spPr>
      </p:pic>
      <p:pic>
        <p:nvPicPr>
          <p:cNvPr id="6" name="Content Placeholder 4">
            <a:extLst>
              <a:ext uri="{FF2B5EF4-FFF2-40B4-BE49-F238E27FC236}">
                <a16:creationId xmlns:a16="http://schemas.microsoft.com/office/drawing/2014/main" id="{F8B9AAF3-F46A-AB95-E156-7EB53B8994F5}"/>
              </a:ext>
            </a:extLst>
          </p:cNvPr>
          <p:cNvPicPr>
            <a:picLocks noChangeAspect="1"/>
          </p:cNvPicPr>
          <p:nvPr/>
        </p:nvPicPr>
        <p:blipFill>
          <a:blip r:embed="rId3"/>
          <a:stretch>
            <a:fillRect/>
          </a:stretch>
        </p:blipFill>
        <p:spPr>
          <a:xfrm>
            <a:off x="6345166" y="1908957"/>
            <a:ext cx="4551435" cy="4595883"/>
          </a:xfrm>
          <a:prstGeom prst="rect">
            <a:avLst/>
          </a:prstGeom>
        </p:spPr>
      </p:pic>
    </p:spTree>
    <p:extLst>
      <p:ext uri="{BB962C8B-B14F-4D97-AF65-F5344CB8AC3E}">
        <p14:creationId xmlns:p14="http://schemas.microsoft.com/office/powerpoint/2010/main" val="2364078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26BD6D3-3A4A-5B62-7AC9-555CF7B849AC}"/>
              </a:ext>
            </a:extLst>
          </p:cNvPr>
          <p:cNvSpPr>
            <a:spLocks noGrp="1"/>
          </p:cNvSpPr>
          <p:nvPr>
            <p:ph type="title"/>
          </p:nvPr>
        </p:nvSpPr>
        <p:spPr>
          <a:xfrm>
            <a:off x="479394" y="1070800"/>
            <a:ext cx="3939688" cy="5583126"/>
          </a:xfrm>
        </p:spPr>
        <p:txBody>
          <a:bodyPr>
            <a:normAutofit/>
          </a:bodyPr>
          <a:lstStyle/>
          <a:p>
            <a:pPr algn="r"/>
            <a:r>
              <a:rPr lang="en-GB" sz="5000" b="1" dirty="0"/>
              <a:t>Access instance</a:t>
            </a:r>
            <a:endParaRPr lang="en-ZA" sz="5000" b="1" dirty="0"/>
          </a:p>
        </p:txBody>
      </p:sp>
      <p:cxnSp>
        <p:nvCxnSpPr>
          <p:cNvPr id="1033" name="Straight Connector 10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026" name="Picture 2" descr="Bitvice has closed all orders from 14 June 2023.">
            <a:extLst>
              <a:ext uri="{FF2B5EF4-FFF2-40B4-BE49-F238E27FC236}">
                <a16:creationId xmlns:a16="http://schemas.microsoft.com/office/drawing/2014/main" id="{104400BC-98F8-8E2F-BFB5-DB750C16B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841" y="2159966"/>
            <a:ext cx="1875959" cy="444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B63BCF-7380-9D3B-94BA-131F9DBDF971}"/>
              </a:ext>
            </a:extLst>
          </p:cNvPr>
          <p:cNvSpPr txBox="1"/>
          <p:nvPr/>
        </p:nvSpPr>
        <p:spPr>
          <a:xfrm>
            <a:off x="5101845" y="1734797"/>
            <a:ext cx="3862692" cy="2015936"/>
          </a:xfrm>
          <a:prstGeom prst="rect">
            <a:avLst/>
          </a:prstGeom>
          <a:noFill/>
        </p:spPr>
        <p:txBody>
          <a:bodyPr wrap="square" rtlCol="0">
            <a:spAutoFit/>
          </a:bodyPr>
          <a:lstStyle/>
          <a:p>
            <a:pPr algn="just" defTabSz="566928">
              <a:spcAft>
                <a:spcPts val="600"/>
              </a:spcAft>
            </a:pPr>
            <a:endParaRPr lang="en-GB" sz="1500" kern="1200" dirty="0">
              <a:solidFill>
                <a:schemeClr val="tx1"/>
              </a:solidFill>
              <a:latin typeface="+mn-lt"/>
              <a:ea typeface="+mn-ea"/>
              <a:cs typeface="+mn-cs"/>
            </a:endParaRPr>
          </a:p>
          <a:p>
            <a:pPr algn="just" defTabSz="566928">
              <a:spcAft>
                <a:spcPts val="600"/>
              </a:spcAft>
            </a:pPr>
            <a:r>
              <a:rPr lang="en-GB" sz="1500" kern="1200" dirty="0">
                <a:solidFill>
                  <a:schemeClr val="tx1"/>
                </a:solidFill>
                <a:latin typeface="+mn-lt"/>
                <a:ea typeface="+mn-ea"/>
                <a:cs typeface="+mn-cs"/>
              </a:rPr>
              <a:t>SSH stands for Secure Shell, and it is a </a:t>
            </a:r>
            <a:br>
              <a:rPr lang="en-ZA" sz="1500" kern="1200" dirty="0">
                <a:solidFill>
                  <a:schemeClr val="tx1"/>
                </a:solidFill>
                <a:latin typeface="+mn-lt"/>
                <a:ea typeface="+mn-ea"/>
                <a:cs typeface="+mn-cs"/>
              </a:rPr>
            </a:br>
            <a:r>
              <a:rPr lang="en-ZA" sz="1500" kern="1200" dirty="0">
                <a:solidFill>
                  <a:schemeClr val="tx1"/>
                </a:solidFill>
                <a:latin typeface="Söhne"/>
                <a:ea typeface="+mn-ea"/>
                <a:cs typeface="+mn-cs"/>
              </a:rPr>
              <a:t>Encryption </a:t>
            </a:r>
            <a:r>
              <a:rPr lang="en-GB" sz="1500" kern="1200" dirty="0">
                <a:solidFill>
                  <a:schemeClr val="tx1"/>
                </a:solidFill>
                <a:latin typeface="+mn-lt"/>
                <a:ea typeface="+mn-ea"/>
                <a:cs typeface="+mn-cs"/>
              </a:rPr>
              <a:t>network protocol used for secure communication over an unsecured network. SSH is commonly used for remote access to a computer or server, allowing users to log in and execute commands on a remote machine as if they were physically present at that machine.</a:t>
            </a:r>
            <a:endParaRPr lang="en-ZA" sz="1500" dirty="0"/>
          </a:p>
        </p:txBody>
      </p:sp>
      <p:sp>
        <p:nvSpPr>
          <p:cNvPr id="8" name="TextBox 7">
            <a:extLst>
              <a:ext uri="{FF2B5EF4-FFF2-40B4-BE49-F238E27FC236}">
                <a16:creationId xmlns:a16="http://schemas.microsoft.com/office/drawing/2014/main" id="{7473680D-DE17-5D66-43C2-4C7DC28CACED}"/>
              </a:ext>
            </a:extLst>
          </p:cNvPr>
          <p:cNvSpPr txBox="1"/>
          <p:nvPr/>
        </p:nvSpPr>
        <p:spPr>
          <a:xfrm>
            <a:off x="5101845" y="3862363"/>
            <a:ext cx="3649055" cy="1862048"/>
          </a:xfrm>
          <a:prstGeom prst="rect">
            <a:avLst/>
          </a:prstGeom>
          <a:noFill/>
        </p:spPr>
        <p:txBody>
          <a:bodyPr wrap="square" rtlCol="0">
            <a:spAutoFit/>
          </a:bodyPr>
          <a:lstStyle/>
          <a:p>
            <a:pPr marL="177165" indent="-177165" defTabSz="566928">
              <a:spcAft>
                <a:spcPts val="600"/>
              </a:spcAft>
              <a:buFont typeface="Wingdings" panose="05000000000000000000" pitchFamily="2" charset="2"/>
              <a:buChar char="q"/>
            </a:pPr>
            <a:r>
              <a:rPr lang="en-GB" sz="1500" kern="1200" dirty="0">
                <a:solidFill>
                  <a:schemeClr val="tx1"/>
                </a:solidFill>
                <a:latin typeface="+mn-lt"/>
                <a:ea typeface="+mn-ea"/>
                <a:cs typeface="+mn-cs"/>
              </a:rPr>
              <a:t>So, to ssh our instance we need our ubuntu sever on the instance on AWS we need client or use PowerShell on windows.</a:t>
            </a:r>
          </a:p>
          <a:p>
            <a:pPr marL="177165" indent="-177165" defTabSz="566928">
              <a:spcAft>
                <a:spcPts val="600"/>
              </a:spcAft>
              <a:buFont typeface="Wingdings" panose="05000000000000000000" pitchFamily="2" charset="2"/>
              <a:buChar char="q"/>
            </a:pPr>
            <a:r>
              <a:rPr lang="en-GB" sz="1500" kern="1200" dirty="0">
                <a:solidFill>
                  <a:schemeClr val="tx1"/>
                </a:solidFill>
                <a:latin typeface="+mn-lt"/>
                <a:ea typeface="+mn-ea"/>
                <a:cs typeface="+mn-cs"/>
              </a:rPr>
              <a:t>Download bitvice for ssh  on </a:t>
            </a:r>
            <a:r>
              <a:rPr lang="en-ZA" sz="1500" kern="1200" dirty="0">
                <a:solidFill>
                  <a:schemeClr val="tx1"/>
                </a:solidFill>
                <a:latin typeface="+mn-lt"/>
                <a:ea typeface="+mn-ea"/>
                <a:cs typeface="+mn-cs"/>
                <a:hlinkClick r:id="rId3"/>
              </a:rPr>
              <a:t>https://www.bitvise.com/download-area</a:t>
            </a:r>
            <a:endParaRPr lang="en-ZA" sz="1500" kern="1200" dirty="0">
              <a:solidFill>
                <a:schemeClr val="tx1"/>
              </a:solidFill>
              <a:latin typeface="+mn-lt"/>
              <a:ea typeface="+mn-ea"/>
              <a:cs typeface="+mn-cs"/>
            </a:endParaRPr>
          </a:p>
          <a:p>
            <a:pPr marL="177165" indent="-177165" defTabSz="566928">
              <a:spcAft>
                <a:spcPts val="600"/>
              </a:spcAft>
              <a:buFont typeface="Wingdings" panose="05000000000000000000" pitchFamily="2" charset="2"/>
              <a:buChar char="q"/>
            </a:pPr>
            <a:r>
              <a:rPr lang="en-ZA" sz="1500" dirty="0"/>
              <a:t>Install it.</a:t>
            </a:r>
          </a:p>
        </p:txBody>
      </p:sp>
    </p:spTree>
    <p:extLst>
      <p:ext uri="{BB962C8B-B14F-4D97-AF65-F5344CB8AC3E}">
        <p14:creationId xmlns:p14="http://schemas.microsoft.com/office/powerpoint/2010/main" val="416563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4886036" y="329184"/>
            <a:ext cx="6662836" cy="1783080"/>
          </a:xfrm>
        </p:spPr>
        <p:txBody>
          <a:bodyPr anchor="b">
            <a:normAutofit/>
          </a:bodyPr>
          <a:lstStyle/>
          <a:p>
            <a:r>
              <a:rPr lang="en-GB" sz="5400" dirty="0"/>
              <a:t>Key features of LoRa include:</a:t>
            </a:r>
            <a:endParaRPr lang="en-ZA" sz="5400" dirty="0"/>
          </a:p>
        </p:txBody>
      </p:sp>
      <p:pic>
        <p:nvPicPr>
          <p:cNvPr id="5" name="Picture 4" descr="Sphere of mesh and nodes">
            <a:extLst>
              <a:ext uri="{FF2B5EF4-FFF2-40B4-BE49-F238E27FC236}">
                <a16:creationId xmlns:a16="http://schemas.microsoft.com/office/drawing/2014/main" id="{4B8C3CFC-561D-8C3B-BE9A-CAE3937D0D61}"/>
              </a:ext>
            </a:extLst>
          </p:cNvPr>
          <p:cNvPicPr>
            <a:picLocks noChangeAspect="1"/>
          </p:cNvPicPr>
          <p:nvPr/>
        </p:nvPicPr>
        <p:blipFill rotWithShape="1">
          <a:blip r:embed="rId2"/>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4886036" y="2706624"/>
            <a:ext cx="6662836" cy="3483864"/>
          </a:xfrm>
        </p:spPr>
        <p:txBody>
          <a:bodyPr>
            <a:normAutofit lnSpcReduction="10000"/>
          </a:bodyPr>
          <a:lstStyle/>
          <a:p>
            <a:pPr marL="0" indent="0" algn="just">
              <a:buNone/>
            </a:pPr>
            <a:r>
              <a:rPr lang="en-GB" sz="1600" b="1" i="0" dirty="0">
                <a:effectLst/>
                <a:latin typeface="Söhne"/>
              </a:rPr>
              <a:t>Long Range</a:t>
            </a:r>
            <a:r>
              <a:rPr lang="en-GB" sz="1600" i="0" dirty="0">
                <a:effectLst/>
                <a:latin typeface="Söhne"/>
              </a:rPr>
              <a:t>: LoRa devices can achieve communication ranges of several kilometers, making it suitable for applications where devices are spread out over a large area.</a:t>
            </a:r>
            <a:endParaRPr lang="en-ZA" sz="1600" dirty="0"/>
          </a:p>
          <a:p>
            <a:pPr marL="0" indent="0" algn="just">
              <a:buNone/>
            </a:pPr>
            <a:r>
              <a:rPr lang="en-GB" sz="1600" b="1" dirty="0"/>
              <a:t>Low Power Consumption</a:t>
            </a:r>
            <a:r>
              <a:rPr lang="en-GB" sz="1600" dirty="0"/>
              <a:t>: LoRa devices are designed to operate on low power, making them suitable for battery-powered devices with long battery life.</a:t>
            </a:r>
          </a:p>
          <a:p>
            <a:pPr marL="0" indent="0" algn="just">
              <a:buNone/>
            </a:pPr>
            <a:r>
              <a:rPr lang="en-GB" sz="1600" b="1" dirty="0"/>
              <a:t>Low Data Rate</a:t>
            </a:r>
            <a:r>
              <a:rPr lang="en-GB" sz="1600" dirty="0"/>
              <a:t>: LoRa is optimized for low data rate communication, which is sufficient for many IoT applications. This helps in conserving power and extending the range.</a:t>
            </a:r>
          </a:p>
          <a:p>
            <a:pPr marL="0" indent="0" algn="just">
              <a:buNone/>
            </a:pPr>
            <a:r>
              <a:rPr lang="en-GB" sz="1600" b="1" dirty="0"/>
              <a:t>Bi-directional Communication</a:t>
            </a:r>
            <a:r>
              <a:rPr lang="en-GB" sz="1600" dirty="0"/>
              <a:t>: While LoRa supports both uplink and downlink communication, the uplink (device to gateway) is more common in many IoT use cases.</a:t>
            </a:r>
          </a:p>
          <a:p>
            <a:pPr marL="0" indent="0" algn="just">
              <a:buNone/>
            </a:pPr>
            <a:r>
              <a:rPr lang="en-GB" sz="1600" b="1" dirty="0"/>
              <a:t>Scalability</a:t>
            </a:r>
            <a:r>
              <a:rPr lang="en-GB" sz="1600" dirty="0"/>
              <a:t>: LoRa networks can be easily scaled to accommodate a large number of devices within a given coverage area</a:t>
            </a:r>
          </a:p>
          <a:p>
            <a:pPr marL="0" indent="0">
              <a:buNone/>
            </a:pPr>
            <a:endParaRPr lang="en-ZA" sz="1500" dirty="0"/>
          </a:p>
          <a:p>
            <a:endParaRPr lang="en-ZA" sz="1500" dirty="0"/>
          </a:p>
          <a:p>
            <a:pPr marL="0" indent="0">
              <a:buNone/>
            </a:pPr>
            <a:endParaRPr lang="en-ZA" sz="1500" dirty="0"/>
          </a:p>
        </p:txBody>
      </p:sp>
    </p:spTree>
    <p:extLst>
      <p:ext uri="{BB962C8B-B14F-4D97-AF65-F5344CB8AC3E}">
        <p14:creationId xmlns:p14="http://schemas.microsoft.com/office/powerpoint/2010/main" val="1012975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C74B-724E-0DFC-CF50-488AF3EB0F70}"/>
              </a:ext>
            </a:extLst>
          </p:cNvPr>
          <p:cNvSpPr>
            <a:spLocks noGrp="1"/>
          </p:cNvSpPr>
          <p:nvPr>
            <p:ph type="title"/>
          </p:nvPr>
        </p:nvSpPr>
        <p:spPr>
          <a:xfrm>
            <a:off x="759183" y="390763"/>
            <a:ext cx="4366189" cy="814195"/>
          </a:xfrm>
        </p:spPr>
        <p:txBody>
          <a:bodyPr/>
          <a:lstStyle/>
          <a:p>
            <a:r>
              <a:rPr lang="en-GB" b="1" dirty="0"/>
              <a:t>SSH Ubuntu Server</a:t>
            </a:r>
            <a:endParaRPr lang="en-ZA" b="1" dirty="0"/>
          </a:p>
        </p:txBody>
      </p:sp>
      <p:sp>
        <p:nvSpPr>
          <p:cNvPr id="3" name="Content Placeholder 2">
            <a:extLst>
              <a:ext uri="{FF2B5EF4-FFF2-40B4-BE49-F238E27FC236}">
                <a16:creationId xmlns:a16="http://schemas.microsoft.com/office/drawing/2014/main" id="{E1A69783-FAAD-1621-CCDD-7212966AF9B6}"/>
              </a:ext>
            </a:extLst>
          </p:cNvPr>
          <p:cNvSpPr>
            <a:spLocks noGrp="1"/>
          </p:cNvSpPr>
          <p:nvPr>
            <p:ph idx="1"/>
          </p:nvPr>
        </p:nvSpPr>
        <p:spPr>
          <a:xfrm>
            <a:off x="838200" y="1825625"/>
            <a:ext cx="3879079" cy="2378906"/>
          </a:xfrm>
        </p:spPr>
        <p:txBody>
          <a:bodyPr>
            <a:normAutofit lnSpcReduction="10000"/>
          </a:bodyPr>
          <a:lstStyle/>
          <a:p>
            <a:pPr>
              <a:buFont typeface="Wingdings" panose="05000000000000000000" pitchFamily="2" charset="2"/>
              <a:buChar char="q"/>
            </a:pPr>
            <a:r>
              <a:rPr lang="en-GB" dirty="0"/>
              <a:t>Public iPv4 address of instance</a:t>
            </a:r>
          </a:p>
          <a:p>
            <a:pPr>
              <a:buFont typeface="Wingdings" panose="05000000000000000000" pitchFamily="2" charset="2"/>
              <a:buChar char="q"/>
            </a:pPr>
            <a:r>
              <a:rPr lang="en-GB" dirty="0"/>
              <a:t>Keypair</a:t>
            </a:r>
          </a:p>
          <a:p>
            <a:pPr>
              <a:buFont typeface="Wingdings" panose="05000000000000000000" pitchFamily="2" charset="2"/>
              <a:buChar char="q"/>
            </a:pPr>
            <a:r>
              <a:rPr lang="en-GB" dirty="0"/>
              <a:t>Port number</a:t>
            </a:r>
          </a:p>
          <a:p>
            <a:pPr>
              <a:buFont typeface="Wingdings" panose="05000000000000000000" pitchFamily="2" charset="2"/>
              <a:buChar char="q"/>
            </a:pPr>
            <a:r>
              <a:rPr lang="en-GB" dirty="0"/>
              <a:t>username</a:t>
            </a:r>
            <a:endParaRPr lang="en-ZA" dirty="0"/>
          </a:p>
        </p:txBody>
      </p:sp>
      <p:pic>
        <p:nvPicPr>
          <p:cNvPr id="7" name="Picture 6">
            <a:extLst>
              <a:ext uri="{FF2B5EF4-FFF2-40B4-BE49-F238E27FC236}">
                <a16:creationId xmlns:a16="http://schemas.microsoft.com/office/drawing/2014/main" id="{848A9A18-692B-A419-546B-14938E09C85D}"/>
              </a:ext>
            </a:extLst>
          </p:cNvPr>
          <p:cNvPicPr>
            <a:picLocks noChangeAspect="1"/>
          </p:cNvPicPr>
          <p:nvPr/>
        </p:nvPicPr>
        <p:blipFill>
          <a:blip r:embed="rId2"/>
          <a:stretch>
            <a:fillRect/>
          </a:stretch>
        </p:blipFill>
        <p:spPr>
          <a:xfrm>
            <a:off x="759183" y="4204531"/>
            <a:ext cx="7101491" cy="2519884"/>
          </a:xfrm>
          <a:prstGeom prst="rect">
            <a:avLst/>
          </a:prstGeom>
        </p:spPr>
      </p:pic>
      <p:sp>
        <p:nvSpPr>
          <p:cNvPr id="8" name="TextBox 7">
            <a:extLst>
              <a:ext uri="{FF2B5EF4-FFF2-40B4-BE49-F238E27FC236}">
                <a16:creationId xmlns:a16="http://schemas.microsoft.com/office/drawing/2014/main" id="{E8D0B14E-05E9-8E26-4EA9-EBD17D98B69B}"/>
              </a:ext>
            </a:extLst>
          </p:cNvPr>
          <p:cNvSpPr txBox="1"/>
          <p:nvPr/>
        </p:nvSpPr>
        <p:spPr>
          <a:xfrm>
            <a:off x="8477428" y="4648913"/>
            <a:ext cx="2955389" cy="1477328"/>
          </a:xfrm>
          <a:prstGeom prst="rect">
            <a:avLst/>
          </a:prstGeom>
          <a:noFill/>
        </p:spPr>
        <p:txBody>
          <a:bodyPr wrap="square" rtlCol="0">
            <a:spAutoFit/>
          </a:bodyPr>
          <a:lstStyle/>
          <a:p>
            <a:pPr marL="285750" indent="-285750">
              <a:buFont typeface="Wingdings" panose="05000000000000000000" pitchFamily="2" charset="2"/>
              <a:buChar char="q"/>
            </a:pPr>
            <a:r>
              <a:rPr lang="en-GB" dirty="0"/>
              <a:t>Client key manager to import keypair from AWS</a:t>
            </a:r>
          </a:p>
          <a:p>
            <a:pPr marL="285750" indent="-285750">
              <a:buFont typeface="Wingdings" panose="05000000000000000000" pitchFamily="2" charset="2"/>
              <a:buChar char="q"/>
            </a:pPr>
            <a:r>
              <a:rPr lang="en-GB" dirty="0"/>
              <a:t>Initial method select publickey</a:t>
            </a:r>
          </a:p>
          <a:p>
            <a:pPr marL="285750" indent="-285750">
              <a:buFont typeface="Wingdings" panose="05000000000000000000" pitchFamily="2" charset="2"/>
              <a:buChar char="q"/>
            </a:pPr>
            <a:r>
              <a:rPr lang="en-GB" dirty="0"/>
              <a:t>Save profile and login</a:t>
            </a:r>
            <a:endParaRPr lang="en-ZA" dirty="0"/>
          </a:p>
        </p:txBody>
      </p:sp>
      <p:pic>
        <p:nvPicPr>
          <p:cNvPr id="10" name="Picture 9">
            <a:extLst>
              <a:ext uri="{FF2B5EF4-FFF2-40B4-BE49-F238E27FC236}">
                <a16:creationId xmlns:a16="http://schemas.microsoft.com/office/drawing/2014/main" id="{60563576-782F-5674-887A-A7023EFE86CB}"/>
              </a:ext>
            </a:extLst>
          </p:cNvPr>
          <p:cNvPicPr>
            <a:picLocks noChangeAspect="1"/>
          </p:cNvPicPr>
          <p:nvPr/>
        </p:nvPicPr>
        <p:blipFill>
          <a:blip r:embed="rId3"/>
          <a:stretch>
            <a:fillRect/>
          </a:stretch>
        </p:blipFill>
        <p:spPr>
          <a:xfrm>
            <a:off x="6667627" y="196603"/>
            <a:ext cx="4570093" cy="4024968"/>
          </a:xfrm>
          <a:prstGeom prst="rect">
            <a:avLst/>
          </a:prstGeom>
        </p:spPr>
      </p:pic>
    </p:spTree>
    <p:extLst>
      <p:ext uri="{BB962C8B-B14F-4D97-AF65-F5344CB8AC3E}">
        <p14:creationId xmlns:p14="http://schemas.microsoft.com/office/powerpoint/2010/main" val="3266133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B985-E6B2-6738-A151-231DB47B37E7}"/>
              </a:ext>
            </a:extLst>
          </p:cNvPr>
          <p:cNvSpPr>
            <a:spLocks noGrp="1"/>
          </p:cNvSpPr>
          <p:nvPr>
            <p:ph type="title"/>
          </p:nvPr>
        </p:nvSpPr>
        <p:spPr>
          <a:xfrm>
            <a:off x="838200" y="365126"/>
            <a:ext cx="10972088" cy="1019294"/>
          </a:xfrm>
        </p:spPr>
        <p:txBody>
          <a:bodyPr/>
          <a:lstStyle/>
          <a:p>
            <a:r>
              <a:rPr lang="en-GB" b="1" dirty="0"/>
              <a:t>Successful connected to AWS instance using SSH</a:t>
            </a:r>
            <a:endParaRPr lang="en-ZA" b="1" dirty="0"/>
          </a:p>
        </p:txBody>
      </p:sp>
      <p:pic>
        <p:nvPicPr>
          <p:cNvPr id="5" name="Content Placeholder 4">
            <a:extLst>
              <a:ext uri="{FF2B5EF4-FFF2-40B4-BE49-F238E27FC236}">
                <a16:creationId xmlns:a16="http://schemas.microsoft.com/office/drawing/2014/main" id="{BF686200-A3B9-C89B-7DD2-C7EB537F8176}"/>
              </a:ext>
            </a:extLst>
          </p:cNvPr>
          <p:cNvPicPr>
            <a:picLocks noGrp="1" noChangeAspect="1"/>
          </p:cNvPicPr>
          <p:nvPr>
            <p:ph idx="1"/>
          </p:nvPr>
        </p:nvPicPr>
        <p:blipFill>
          <a:blip r:embed="rId2"/>
          <a:stretch>
            <a:fillRect/>
          </a:stretch>
        </p:blipFill>
        <p:spPr>
          <a:xfrm>
            <a:off x="838200" y="1791442"/>
            <a:ext cx="4222359" cy="4351338"/>
          </a:xfrm>
        </p:spPr>
      </p:pic>
      <p:pic>
        <p:nvPicPr>
          <p:cNvPr id="7" name="Picture 6">
            <a:extLst>
              <a:ext uri="{FF2B5EF4-FFF2-40B4-BE49-F238E27FC236}">
                <a16:creationId xmlns:a16="http://schemas.microsoft.com/office/drawing/2014/main" id="{9AD82EE3-2F89-F8FF-F281-9A6F13FA7A6A}"/>
              </a:ext>
            </a:extLst>
          </p:cNvPr>
          <p:cNvPicPr>
            <a:picLocks noChangeAspect="1"/>
          </p:cNvPicPr>
          <p:nvPr/>
        </p:nvPicPr>
        <p:blipFill>
          <a:blip r:embed="rId3"/>
          <a:stretch>
            <a:fillRect/>
          </a:stretch>
        </p:blipFill>
        <p:spPr>
          <a:xfrm>
            <a:off x="5238958" y="1236699"/>
            <a:ext cx="6329058" cy="4906081"/>
          </a:xfrm>
          <a:prstGeom prst="rect">
            <a:avLst/>
          </a:prstGeom>
        </p:spPr>
      </p:pic>
    </p:spTree>
    <p:extLst>
      <p:ext uri="{BB962C8B-B14F-4D97-AF65-F5344CB8AC3E}">
        <p14:creationId xmlns:p14="http://schemas.microsoft.com/office/powerpoint/2010/main" val="371685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7421-CBCD-2089-2A3C-BDC8E1082791}"/>
              </a:ext>
            </a:extLst>
          </p:cNvPr>
          <p:cNvSpPr>
            <a:spLocks noGrp="1"/>
          </p:cNvSpPr>
          <p:nvPr>
            <p:ph type="title"/>
          </p:nvPr>
        </p:nvSpPr>
        <p:spPr>
          <a:xfrm>
            <a:off x="633101" y="348034"/>
            <a:ext cx="4690929" cy="540729"/>
          </a:xfrm>
        </p:spPr>
        <p:txBody>
          <a:bodyPr>
            <a:normAutofit fontScale="90000"/>
          </a:bodyPr>
          <a:lstStyle/>
          <a:p>
            <a:r>
              <a:rPr lang="en-GB" dirty="0"/>
              <a:t>Using PowerShell</a:t>
            </a:r>
            <a:endParaRPr lang="en-ZA" dirty="0"/>
          </a:p>
        </p:txBody>
      </p:sp>
      <p:pic>
        <p:nvPicPr>
          <p:cNvPr id="5" name="Content Placeholder 4">
            <a:extLst>
              <a:ext uri="{FF2B5EF4-FFF2-40B4-BE49-F238E27FC236}">
                <a16:creationId xmlns:a16="http://schemas.microsoft.com/office/drawing/2014/main" id="{DD962A76-B3BC-AB3B-4EC0-83C493BA1328}"/>
              </a:ext>
            </a:extLst>
          </p:cNvPr>
          <p:cNvPicPr>
            <a:picLocks noGrp="1" noChangeAspect="1"/>
          </p:cNvPicPr>
          <p:nvPr>
            <p:ph idx="1"/>
          </p:nvPr>
        </p:nvPicPr>
        <p:blipFill>
          <a:blip r:embed="rId2"/>
          <a:stretch>
            <a:fillRect/>
          </a:stretch>
        </p:blipFill>
        <p:spPr>
          <a:xfrm>
            <a:off x="633101" y="1006739"/>
            <a:ext cx="7394178" cy="4351338"/>
          </a:xfrm>
        </p:spPr>
      </p:pic>
      <p:pic>
        <p:nvPicPr>
          <p:cNvPr id="7" name="Picture 6">
            <a:extLst>
              <a:ext uri="{FF2B5EF4-FFF2-40B4-BE49-F238E27FC236}">
                <a16:creationId xmlns:a16="http://schemas.microsoft.com/office/drawing/2014/main" id="{C3C1B82B-C634-3310-7958-5709A86B3832}"/>
              </a:ext>
            </a:extLst>
          </p:cNvPr>
          <p:cNvPicPr>
            <a:picLocks noChangeAspect="1"/>
          </p:cNvPicPr>
          <p:nvPr/>
        </p:nvPicPr>
        <p:blipFill>
          <a:blip r:embed="rId3"/>
          <a:stretch>
            <a:fillRect/>
          </a:stretch>
        </p:blipFill>
        <p:spPr>
          <a:xfrm>
            <a:off x="6229924" y="2573519"/>
            <a:ext cx="5328975" cy="4070836"/>
          </a:xfrm>
          <a:prstGeom prst="rect">
            <a:avLst/>
          </a:prstGeom>
        </p:spPr>
      </p:pic>
      <p:pic>
        <p:nvPicPr>
          <p:cNvPr id="9" name="Picture 8">
            <a:extLst>
              <a:ext uri="{FF2B5EF4-FFF2-40B4-BE49-F238E27FC236}">
                <a16:creationId xmlns:a16="http://schemas.microsoft.com/office/drawing/2014/main" id="{6961C85E-74AE-FCCE-FF2D-AAE6BBE01F5E}"/>
              </a:ext>
            </a:extLst>
          </p:cNvPr>
          <p:cNvPicPr>
            <a:picLocks noChangeAspect="1"/>
          </p:cNvPicPr>
          <p:nvPr/>
        </p:nvPicPr>
        <p:blipFill>
          <a:blip r:embed="rId4"/>
          <a:stretch>
            <a:fillRect/>
          </a:stretch>
        </p:blipFill>
        <p:spPr>
          <a:xfrm>
            <a:off x="8252269" y="1627951"/>
            <a:ext cx="3306630" cy="811150"/>
          </a:xfrm>
          <a:prstGeom prst="rect">
            <a:avLst/>
          </a:prstGeom>
        </p:spPr>
      </p:pic>
      <p:sp>
        <p:nvSpPr>
          <p:cNvPr id="10" name="TextBox 9">
            <a:extLst>
              <a:ext uri="{FF2B5EF4-FFF2-40B4-BE49-F238E27FC236}">
                <a16:creationId xmlns:a16="http://schemas.microsoft.com/office/drawing/2014/main" id="{6DECA7FE-35E2-52B6-B00C-ACDD09FB485D}"/>
              </a:ext>
            </a:extLst>
          </p:cNvPr>
          <p:cNvSpPr txBox="1"/>
          <p:nvPr/>
        </p:nvSpPr>
        <p:spPr>
          <a:xfrm>
            <a:off x="2683379" y="5623133"/>
            <a:ext cx="2726109" cy="923330"/>
          </a:xfrm>
          <a:prstGeom prst="rect">
            <a:avLst/>
          </a:prstGeom>
          <a:noFill/>
        </p:spPr>
        <p:txBody>
          <a:bodyPr wrap="square" rtlCol="0">
            <a:spAutoFit/>
          </a:bodyPr>
          <a:lstStyle/>
          <a:p>
            <a:pPr marL="285750" indent="-285750">
              <a:buFont typeface="Wingdings" panose="05000000000000000000" pitchFamily="2" charset="2"/>
              <a:buChar char="q"/>
            </a:pPr>
            <a:r>
              <a:rPr lang="en-GB" dirty="0"/>
              <a:t>Click connect </a:t>
            </a:r>
          </a:p>
          <a:p>
            <a:pPr marL="285750" indent="-285750">
              <a:buFont typeface="Wingdings" panose="05000000000000000000" pitchFamily="2" charset="2"/>
              <a:buChar char="q"/>
            </a:pPr>
            <a:r>
              <a:rPr lang="en-GB" dirty="0"/>
              <a:t>Copy command and paste on PowerShell</a:t>
            </a:r>
            <a:endParaRPr lang="en-ZA" dirty="0"/>
          </a:p>
        </p:txBody>
      </p:sp>
    </p:spTree>
    <p:extLst>
      <p:ext uri="{BB962C8B-B14F-4D97-AF65-F5344CB8AC3E}">
        <p14:creationId xmlns:p14="http://schemas.microsoft.com/office/powerpoint/2010/main" val="293862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F657-5C99-1E28-1B94-EE81F8258A99}"/>
              </a:ext>
            </a:extLst>
          </p:cNvPr>
          <p:cNvSpPr>
            <a:spLocks noGrp="1"/>
          </p:cNvSpPr>
          <p:nvPr>
            <p:ph type="title"/>
          </p:nvPr>
        </p:nvSpPr>
        <p:spPr/>
        <p:txBody>
          <a:bodyPr/>
          <a:lstStyle/>
          <a:p>
            <a:r>
              <a:rPr lang="en-GB" b="1" dirty="0"/>
              <a:t>RDS database</a:t>
            </a:r>
            <a:endParaRPr lang="en-ZA" b="1" dirty="0"/>
          </a:p>
        </p:txBody>
      </p:sp>
      <p:sp>
        <p:nvSpPr>
          <p:cNvPr id="3" name="Content Placeholder 2">
            <a:extLst>
              <a:ext uri="{FF2B5EF4-FFF2-40B4-BE49-F238E27FC236}">
                <a16:creationId xmlns:a16="http://schemas.microsoft.com/office/drawing/2014/main" id="{06B32B6C-AD71-E357-8844-EF48395A558C}"/>
              </a:ext>
            </a:extLst>
          </p:cNvPr>
          <p:cNvSpPr>
            <a:spLocks noGrp="1"/>
          </p:cNvSpPr>
          <p:nvPr>
            <p:ph idx="1"/>
          </p:nvPr>
        </p:nvSpPr>
        <p:spPr>
          <a:xfrm>
            <a:off x="838200" y="1825626"/>
            <a:ext cx="6588095" cy="456102"/>
          </a:xfrm>
        </p:spPr>
        <p:txBody>
          <a:bodyPr>
            <a:normAutofit lnSpcReduction="10000"/>
          </a:bodyPr>
          <a:lstStyle/>
          <a:p>
            <a:pPr marL="0" indent="0">
              <a:buNone/>
            </a:pPr>
            <a:r>
              <a:rPr lang="en-GB" dirty="0"/>
              <a:t>For</a:t>
            </a:r>
            <a:r>
              <a:rPr lang="en-ZA" dirty="0"/>
              <a:t> storing data for I used MariaDB on AWS </a:t>
            </a:r>
            <a:endParaRPr lang="en-GB" dirty="0"/>
          </a:p>
        </p:txBody>
      </p:sp>
      <p:pic>
        <p:nvPicPr>
          <p:cNvPr id="3074" name="Picture 2" descr="Hosted MariaDB - Amazon RDS for MariaDB - AWS">
            <a:extLst>
              <a:ext uri="{FF2B5EF4-FFF2-40B4-BE49-F238E27FC236}">
                <a16:creationId xmlns:a16="http://schemas.microsoft.com/office/drawing/2014/main" id="{649B6390-48E3-2477-2EF5-247D7FB48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1906" y="194468"/>
            <a:ext cx="2096061" cy="1078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EBA62-DBB8-A580-35CF-3CE8B131AD71}"/>
              </a:ext>
            </a:extLst>
          </p:cNvPr>
          <p:cNvSpPr txBox="1"/>
          <p:nvPr/>
        </p:nvSpPr>
        <p:spPr>
          <a:xfrm>
            <a:off x="838200" y="2416666"/>
            <a:ext cx="2717563" cy="646331"/>
          </a:xfrm>
          <a:prstGeom prst="rect">
            <a:avLst/>
          </a:prstGeom>
          <a:noFill/>
        </p:spPr>
        <p:txBody>
          <a:bodyPr wrap="square" rtlCol="0">
            <a:spAutoFit/>
          </a:bodyPr>
          <a:lstStyle/>
          <a:p>
            <a:r>
              <a:rPr lang="en-GB" b="1" i="1" dirty="0"/>
              <a:t>Install MariaDB on AWS:</a:t>
            </a:r>
          </a:p>
          <a:p>
            <a:pPr marL="285750" indent="-285750">
              <a:buFont typeface="Wingdings" panose="05000000000000000000" pitchFamily="2" charset="2"/>
              <a:buChar char="q"/>
            </a:pPr>
            <a:r>
              <a:rPr lang="en-GB" i="1" dirty="0"/>
              <a:t>RDS service</a:t>
            </a:r>
            <a:endParaRPr lang="en-ZA" i="1" dirty="0"/>
          </a:p>
        </p:txBody>
      </p:sp>
      <p:pic>
        <p:nvPicPr>
          <p:cNvPr id="8" name="Picture 7">
            <a:extLst>
              <a:ext uri="{FF2B5EF4-FFF2-40B4-BE49-F238E27FC236}">
                <a16:creationId xmlns:a16="http://schemas.microsoft.com/office/drawing/2014/main" id="{EF5F08E1-0D2B-D641-BFCE-90715A1E36EF}"/>
              </a:ext>
            </a:extLst>
          </p:cNvPr>
          <p:cNvPicPr>
            <a:picLocks noChangeAspect="1"/>
          </p:cNvPicPr>
          <p:nvPr/>
        </p:nvPicPr>
        <p:blipFill>
          <a:blip r:embed="rId3"/>
          <a:stretch>
            <a:fillRect/>
          </a:stretch>
        </p:blipFill>
        <p:spPr>
          <a:xfrm>
            <a:off x="4909914" y="2281728"/>
            <a:ext cx="2248454" cy="1053385"/>
          </a:xfrm>
          <a:prstGeom prst="rect">
            <a:avLst/>
          </a:prstGeom>
        </p:spPr>
      </p:pic>
      <p:pic>
        <p:nvPicPr>
          <p:cNvPr id="10" name="Picture 9">
            <a:extLst>
              <a:ext uri="{FF2B5EF4-FFF2-40B4-BE49-F238E27FC236}">
                <a16:creationId xmlns:a16="http://schemas.microsoft.com/office/drawing/2014/main" id="{7E2F8312-595B-5C97-14C6-001A8C5745D5}"/>
              </a:ext>
            </a:extLst>
          </p:cNvPr>
          <p:cNvPicPr>
            <a:picLocks noChangeAspect="1"/>
          </p:cNvPicPr>
          <p:nvPr/>
        </p:nvPicPr>
        <p:blipFill>
          <a:blip r:embed="rId4"/>
          <a:stretch>
            <a:fillRect/>
          </a:stretch>
        </p:blipFill>
        <p:spPr>
          <a:xfrm>
            <a:off x="1702885" y="3429000"/>
            <a:ext cx="5455483" cy="2147828"/>
          </a:xfrm>
          <a:prstGeom prst="rect">
            <a:avLst/>
          </a:prstGeom>
        </p:spPr>
      </p:pic>
      <p:pic>
        <p:nvPicPr>
          <p:cNvPr id="12" name="Picture 11">
            <a:extLst>
              <a:ext uri="{FF2B5EF4-FFF2-40B4-BE49-F238E27FC236}">
                <a16:creationId xmlns:a16="http://schemas.microsoft.com/office/drawing/2014/main" id="{FCE097A2-12D3-BB47-BB40-DEEAB784D60A}"/>
              </a:ext>
            </a:extLst>
          </p:cNvPr>
          <p:cNvPicPr>
            <a:picLocks noChangeAspect="1"/>
          </p:cNvPicPr>
          <p:nvPr/>
        </p:nvPicPr>
        <p:blipFill>
          <a:blip r:embed="rId5"/>
          <a:stretch>
            <a:fillRect/>
          </a:stretch>
        </p:blipFill>
        <p:spPr>
          <a:xfrm>
            <a:off x="7560603" y="2281728"/>
            <a:ext cx="3560609" cy="3295100"/>
          </a:xfrm>
          <a:prstGeom prst="rect">
            <a:avLst/>
          </a:prstGeom>
        </p:spPr>
      </p:pic>
    </p:spTree>
    <p:extLst>
      <p:ext uri="{BB962C8B-B14F-4D97-AF65-F5344CB8AC3E}">
        <p14:creationId xmlns:p14="http://schemas.microsoft.com/office/powerpoint/2010/main" val="1152083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1AAD-937D-4A35-508E-4A992269F00E}"/>
              </a:ext>
            </a:extLst>
          </p:cNvPr>
          <p:cNvSpPr>
            <a:spLocks noGrp="1"/>
          </p:cNvSpPr>
          <p:nvPr>
            <p:ph type="title"/>
          </p:nvPr>
        </p:nvSpPr>
        <p:spPr>
          <a:xfrm>
            <a:off x="701467" y="365125"/>
            <a:ext cx="5733516" cy="1171953"/>
          </a:xfrm>
        </p:spPr>
        <p:txBody>
          <a:bodyPr/>
          <a:lstStyle/>
          <a:p>
            <a:r>
              <a:rPr lang="en-GB" b="1" dirty="0"/>
              <a:t>Database configuration</a:t>
            </a:r>
            <a:endParaRPr lang="en-ZA" b="1" dirty="0"/>
          </a:p>
        </p:txBody>
      </p:sp>
      <p:pic>
        <p:nvPicPr>
          <p:cNvPr id="5" name="Picture 4">
            <a:extLst>
              <a:ext uri="{FF2B5EF4-FFF2-40B4-BE49-F238E27FC236}">
                <a16:creationId xmlns:a16="http://schemas.microsoft.com/office/drawing/2014/main" id="{3908D72B-6AFE-BE78-AC62-0567DD5FC682}"/>
              </a:ext>
            </a:extLst>
          </p:cNvPr>
          <p:cNvPicPr>
            <a:picLocks noChangeAspect="1"/>
          </p:cNvPicPr>
          <p:nvPr/>
        </p:nvPicPr>
        <p:blipFill>
          <a:blip r:embed="rId2"/>
          <a:stretch>
            <a:fillRect/>
          </a:stretch>
        </p:blipFill>
        <p:spPr>
          <a:xfrm>
            <a:off x="838200" y="1690688"/>
            <a:ext cx="4878787" cy="1772710"/>
          </a:xfrm>
          <a:prstGeom prst="rect">
            <a:avLst/>
          </a:prstGeom>
        </p:spPr>
      </p:pic>
      <p:pic>
        <p:nvPicPr>
          <p:cNvPr id="7" name="Picture 6">
            <a:extLst>
              <a:ext uri="{FF2B5EF4-FFF2-40B4-BE49-F238E27FC236}">
                <a16:creationId xmlns:a16="http://schemas.microsoft.com/office/drawing/2014/main" id="{7CF2FFCB-BA61-E057-4ED3-4049E06F9F55}"/>
              </a:ext>
            </a:extLst>
          </p:cNvPr>
          <p:cNvPicPr>
            <a:picLocks noChangeAspect="1"/>
          </p:cNvPicPr>
          <p:nvPr/>
        </p:nvPicPr>
        <p:blipFill>
          <a:blip r:embed="rId3"/>
          <a:stretch>
            <a:fillRect/>
          </a:stretch>
        </p:blipFill>
        <p:spPr>
          <a:xfrm>
            <a:off x="6096000" y="425154"/>
            <a:ext cx="5990741" cy="6383708"/>
          </a:xfrm>
          <a:prstGeom prst="rect">
            <a:avLst/>
          </a:prstGeom>
        </p:spPr>
      </p:pic>
      <p:pic>
        <p:nvPicPr>
          <p:cNvPr id="11" name="Picture 10">
            <a:extLst>
              <a:ext uri="{FF2B5EF4-FFF2-40B4-BE49-F238E27FC236}">
                <a16:creationId xmlns:a16="http://schemas.microsoft.com/office/drawing/2014/main" id="{E3B1DD86-88FD-B4AC-C46B-2EAF1D9AF5FF}"/>
              </a:ext>
            </a:extLst>
          </p:cNvPr>
          <p:cNvPicPr>
            <a:picLocks noChangeAspect="1"/>
          </p:cNvPicPr>
          <p:nvPr/>
        </p:nvPicPr>
        <p:blipFill>
          <a:blip r:embed="rId4"/>
          <a:stretch>
            <a:fillRect/>
          </a:stretch>
        </p:blipFill>
        <p:spPr>
          <a:xfrm>
            <a:off x="838200" y="3617008"/>
            <a:ext cx="4878787" cy="2187514"/>
          </a:xfrm>
          <a:prstGeom prst="rect">
            <a:avLst/>
          </a:prstGeom>
        </p:spPr>
      </p:pic>
      <p:sp>
        <p:nvSpPr>
          <p:cNvPr id="12" name="TextBox 11">
            <a:extLst>
              <a:ext uri="{FF2B5EF4-FFF2-40B4-BE49-F238E27FC236}">
                <a16:creationId xmlns:a16="http://schemas.microsoft.com/office/drawing/2014/main" id="{425E466D-803A-08F7-6923-05EF0E264AEC}"/>
              </a:ext>
            </a:extLst>
          </p:cNvPr>
          <p:cNvSpPr txBox="1"/>
          <p:nvPr/>
        </p:nvSpPr>
        <p:spPr>
          <a:xfrm>
            <a:off x="838200" y="6127335"/>
            <a:ext cx="4878787" cy="646331"/>
          </a:xfrm>
          <a:prstGeom prst="rect">
            <a:avLst/>
          </a:prstGeom>
          <a:noFill/>
        </p:spPr>
        <p:txBody>
          <a:bodyPr wrap="square" rtlCol="0">
            <a:spAutoFit/>
          </a:bodyPr>
          <a:lstStyle/>
          <a:p>
            <a:pPr marL="285750" indent="-285750">
              <a:buFont typeface="Wingdings" panose="05000000000000000000" pitchFamily="2" charset="2"/>
              <a:buChar char="q"/>
            </a:pPr>
            <a:r>
              <a:rPr lang="en-GB" dirty="0"/>
              <a:t>Allow public access which all database client to view data</a:t>
            </a:r>
            <a:endParaRPr lang="en-ZA" dirty="0"/>
          </a:p>
        </p:txBody>
      </p:sp>
    </p:spTree>
    <p:extLst>
      <p:ext uri="{BB962C8B-B14F-4D97-AF65-F5344CB8AC3E}">
        <p14:creationId xmlns:p14="http://schemas.microsoft.com/office/powerpoint/2010/main" val="1538068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55331-578B-BC1E-B6D3-407E9E51A728}"/>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b="1"/>
              <a:t>Security groups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7A0111-229C-8A0F-5866-156C851C2706}"/>
              </a:ext>
            </a:extLst>
          </p:cNvPr>
          <p:cNvSpPr txBox="1"/>
          <p:nvPr/>
        </p:nvSpPr>
        <p:spPr>
          <a:xfrm>
            <a:off x="640080" y="2706624"/>
            <a:ext cx="6575532" cy="469875"/>
          </a:xfrm>
          <a:prstGeom prst="rect">
            <a:avLst/>
          </a:prstGeom>
        </p:spPr>
        <p:txBody>
          <a:bodyPr vert="horz" lIns="91440" tIns="45720" rIns="91440" bIns="45720" rtlCol="0">
            <a:normAutofit fontScale="92500"/>
          </a:bodyPr>
          <a:lstStyle/>
          <a:p>
            <a:pPr marL="285750" indent="-228600">
              <a:lnSpc>
                <a:spcPct val="90000"/>
              </a:lnSpc>
              <a:spcAft>
                <a:spcPts val="600"/>
              </a:spcAft>
              <a:buFont typeface="Arial" panose="020B0604020202020204" pitchFamily="34" charset="0"/>
              <a:buChar char="•"/>
            </a:pPr>
            <a:r>
              <a:rPr lang="en-US" sz="2200"/>
              <a:t>Click RDS instance on security and edit security groups</a:t>
            </a:r>
          </a:p>
        </p:txBody>
      </p:sp>
      <p:pic>
        <p:nvPicPr>
          <p:cNvPr id="7" name="Picture 6">
            <a:extLst>
              <a:ext uri="{FF2B5EF4-FFF2-40B4-BE49-F238E27FC236}">
                <a16:creationId xmlns:a16="http://schemas.microsoft.com/office/drawing/2014/main" id="{D97A73A2-477B-2508-1A03-F3C7FF5145E2}"/>
              </a:ext>
            </a:extLst>
          </p:cNvPr>
          <p:cNvPicPr>
            <a:picLocks noChangeAspect="1"/>
          </p:cNvPicPr>
          <p:nvPr/>
        </p:nvPicPr>
        <p:blipFill>
          <a:blip r:embed="rId2"/>
          <a:stretch>
            <a:fillRect/>
          </a:stretch>
        </p:blipFill>
        <p:spPr>
          <a:xfrm>
            <a:off x="7972572" y="2112264"/>
            <a:ext cx="4014216" cy="1725856"/>
          </a:xfrm>
          <a:prstGeom prst="rect">
            <a:avLst/>
          </a:prstGeom>
        </p:spPr>
      </p:pic>
      <p:pic>
        <p:nvPicPr>
          <p:cNvPr id="9" name="Picture 8">
            <a:extLst>
              <a:ext uri="{FF2B5EF4-FFF2-40B4-BE49-F238E27FC236}">
                <a16:creationId xmlns:a16="http://schemas.microsoft.com/office/drawing/2014/main" id="{96319401-E0E3-FB94-5B21-DA921BC9CCF5}"/>
              </a:ext>
            </a:extLst>
          </p:cNvPr>
          <p:cNvPicPr>
            <a:picLocks noChangeAspect="1"/>
          </p:cNvPicPr>
          <p:nvPr/>
        </p:nvPicPr>
        <p:blipFill>
          <a:blip r:embed="rId3"/>
          <a:stretch>
            <a:fillRect/>
          </a:stretch>
        </p:blipFill>
        <p:spPr>
          <a:xfrm>
            <a:off x="758952" y="4428983"/>
            <a:ext cx="11227836" cy="2301705"/>
          </a:xfrm>
          <a:prstGeom prst="rect">
            <a:avLst/>
          </a:prstGeom>
        </p:spPr>
      </p:pic>
    </p:spTree>
    <p:extLst>
      <p:ext uri="{BB962C8B-B14F-4D97-AF65-F5344CB8AC3E}">
        <p14:creationId xmlns:p14="http://schemas.microsoft.com/office/powerpoint/2010/main" val="2209293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8EDF-1B54-855A-1112-662BEE1D8A15}"/>
              </a:ext>
            </a:extLst>
          </p:cNvPr>
          <p:cNvSpPr>
            <a:spLocks noGrp="1"/>
          </p:cNvSpPr>
          <p:nvPr>
            <p:ph type="title"/>
          </p:nvPr>
        </p:nvSpPr>
        <p:spPr>
          <a:xfrm>
            <a:off x="838200" y="365125"/>
            <a:ext cx="4733658" cy="1044931"/>
          </a:xfrm>
        </p:spPr>
        <p:txBody>
          <a:bodyPr>
            <a:normAutofit fontScale="90000"/>
          </a:bodyPr>
          <a:lstStyle/>
          <a:p>
            <a:r>
              <a:rPr lang="en-GB" b="1" dirty="0"/>
              <a:t>Viewing Data and creating Tables</a:t>
            </a:r>
            <a:endParaRPr lang="en-ZA" b="1" dirty="0"/>
          </a:p>
        </p:txBody>
      </p:sp>
      <p:sp>
        <p:nvSpPr>
          <p:cNvPr id="3" name="Content Placeholder 2">
            <a:extLst>
              <a:ext uri="{FF2B5EF4-FFF2-40B4-BE49-F238E27FC236}">
                <a16:creationId xmlns:a16="http://schemas.microsoft.com/office/drawing/2014/main" id="{6DDD244C-F4CE-8B7A-B85B-549F377CD5BA}"/>
              </a:ext>
            </a:extLst>
          </p:cNvPr>
          <p:cNvSpPr>
            <a:spLocks noGrp="1"/>
          </p:cNvSpPr>
          <p:nvPr>
            <p:ph idx="1"/>
          </p:nvPr>
        </p:nvSpPr>
        <p:spPr>
          <a:xfrm>
            <a:off x="838199" y="1825625"/>
            <a:ext cx="3793621" cy="2156715"/>
          </a:xfrm>
        </p:spPr>
        <p:txBody>
          <a:bodyPr>
            <a:noAutofit/>
          </a:bodyPr>
          <a:lstStyle/>
          <a:p>
            <a:pPr>
              <a:buFont typeface="Wingdings" panose="05000000000000000000" pitchFamily="2" charset="2"/>
              <a:buChar char="q"/>
            </a:pPr>
            <a:r>
              <a:rPr lang="en-GB" sz="2000" dirty="0"/>
              <a:t>Database client to view data is used</a:t>
            </a:r>
          </a:p>
          <a:p>
            <a:pPr>
              <a:buFont typeface="Wingdings" panose="05000000000000000000" pitchFamily="2" charset="2"/>
              <a:buChar char="q"/>
            </a:pPr>
            <a:r>
              <a:rPr lang="en-GB" sz="2000" dirty="0"/>
              <a:t>Download DbGate on </a:t>
            </a:r>
            <a:r>
              <a:rPr lang="en-GB" sz="2000" dirty="0">
                <a:hlinkClick r:id="rId2"/>
              </a:rPr>
              <a:t>https://dbgate.org/download/</a:t>
            </a:r>
            <a:endParaRPr lang="en-GB" sz="2000" dirty="0"/>
          </a:p>
          <a:p>
            <a:pPr>
              <a:buFont typeface="Wingdings" panose="05000000000000000000" pitchFamily="2" charset="2"/>
              <a:buChar char="q"/>
            </a:pPr>
            <a:r>
              <a:rPr lang="en-GB" sz="2000" dirty="0"/>
              <a:t>Install it</a:t>
            </a:r>
          </a:p>
          <a:p>
            <a:pPr>
              <a:buFont typeface="Wingdings" panose="05000000000000000000" pitchFamily="2" charset="2"/>
              <a:buChar char="q"/>
            </a:pPr>
            <a:endParaRPr lang="en-GB" sz="2000" dirty="0"/>
          </a:p>
          <a:p>
            <a:pPr>
              <a:buFont typeface="Wingdings" panose="05000000000000000000" pitchFamily="2" charset="2"/>
              <a:buChar char="q"/>
            </a:pPr>
            <a:endParaRPr lang="en-ZA" sz="2000" dirty="0"/>
          </a:p>
        </p:txBody>
      </p:sp>
      <p:pic>
        <p:nvPicPr>
          <p:cNvPr id="5" name="Picture 4">
            <a:extLst>
              <a:ext uri="{FF2B5EF4-FFF2-40B4-BE49-F238E27FC236}">
                <a16:creationId xmlns:a16="http://schemas.microsoft.com/office/drawing/2014/main" id="{C64947A5-3318-8E79-6504-F65DFA3B7D38}"/>
              </a:ext>
            </a:extLst>
          </p:cNvPr>
          <p:cNvPicPr>
            <a:picLocks noChangeAspect="1"/>
          </p:cNvPicPr>
          <p:nvPr/>
        </p:nvPicPr>
        <p:blipFill>
          <a:blip r:embed="rId3"/>
          <a:stretch>
            <a:fillRect/>
          </a:stretch>
        </p:blipFill>
        <p:spPr>
          <a:xfrm>
            <a:off x="6997088" y="74775"/>
            <a:ext cx="5194912" cy="6708449"/>
          </a:xfrm>
          <a:prstGeom prst="rect">
            <a:avLst/>
          </a:prstGeom>
        </p:spPr>
      </p:pic>
      <p:sp>
        <p:nvSpPr>
          <p:cNvPr id="6" name="TextBox 5">
            <a:extLst>
              <a:ext uri="{FF2B5EF4-FFF2-40B4-BE49-F238E27FC236}">
                <a16:creationId xmlns:a16="http://schemas.microsoft.com/office/drawing/2014/main" id="{CAFD5709-8D4C-B3AF-CF01-ECA090CB8EC1}"/>
              </a:ext>
            </a:extLst>
          </p:cNvPr>
          <p:cNvSpPr txBox="1"/>
          <p:nvPr/>
        </p:nvSpPr>
        <p:spPr>
          <a:xfrm>
            <a:off x="838200" y="4093436"/>
            <a:ext cx="3827804" cy="2031325"/>
          </a:xfrm>
          <a:prstGeom prst="rect">
            <a:avLst/>
          </a:prstGeom>
          <a:noFill/>
        </p:spPr>
        <p:txBody>
          <a:bodyPr wrap="square" rtlCol="0">
            <a:spAutoFit/>
          </a:bodyPr>
          <a:lstStyle/>
          <a:p>
            <a:r>
              <a:rPr lang="en-GB" b="1" dirty="0"/>
              <a:t>GbGate new connection:</a:t>
            </a:r>
          </a:p>
          <a:p>
            <a:pPr marL="285750" indent="-285750">
              <a:buFont typeface="Wingdings" panose="05000000000000000000" pitchFamily="2" charset="2"/>
              <a:buChar char="q"/>
            </a:pPr>
            <a:r>
              <a:rPr lang="en-GB" dirty="0"/>
              <a:t>Server which is Endpoint found on RDS database</a:t>
            </a:r>
          </a:p>
          <a:p>
            <a:pPr marL="285750" indent="-285750">
              <a:buFont typeface="Wingdings" panose="05000000000000000000" pitchFamily="2" charset="2"/>
              <a:buChar char="q"/>
            </a:pPr>
            <a:r>
              <a:rPr lang="en-GB" dirty="0"/>
              <a:t>Username</a:t>
            </a:r>
          </a:p>
          <a:p>
            <a:pPr marL="285750" indent="-285750">
              <a:buFont typeface="Wingdings" panose="05000000000000000000" pitchFamily="2" charset="2"/>
              <a:buChar char="q"/>
            </a:pPr>
            <a:r>
              <a:rPr lang="en-GB" dirty="0"/>
              <a:t>Password</a:t>
            </a:r>
          </a:p>
          <a:p>
            <a:r>
              <a:rPr lang="en-ZA" dirty="0"/>
              <a:t>Username and password are the one created on database creation.</a:t>
            </a:r>
          </a:p>
        </p:txBody>
      </p:sp>
      <p:pic>
        <p:nvPicPr>
          <p:cNvPr id="8" name="Picture 7">
            <a:extLst>
              <a:ext uri="{FF2B5EF4-FFF2-40B4-BE49-F238E27FC236}">
                <a16:creationId xmlns:a16="http://schemas.microsoft.com/office/drawing/2014/main" id="{E8ED0812-E574-B1C6-9768-0E22CEBA8028}"/>
              </a:ext>
            </a:extLst>
          </p:cNvPr>
          <p:cNvPicPr>
            <a:picLocks noChangeAspect="1"/>
          </p:cNvPicPr>
          <p:nvPr/>
        </p:nvPicPr>
        <p:blipFill>
          <a:blip r:embed="rId4"/>
          <a:stretch>
            <a:fillRect/>
          </a:stretch>
        </p:blipFill>
        <p:spPr>
          <a:xfrm>
            <a:off x="4809983" y="3313488"/>
            <a:ext cx="2135829" cy="1337703"/>
          </a:xfrm>
          <a:prstGeom prst="rect">
            <a:avLst/>
          </a:prstGeom>
        </p:spPr>
      </p:pic>
      <p:pic>
        <p:nvPicPr>
          <p:cNvPr id="10" name="Picture 9">
            <a:extLst>
              <a:ext uri="{FF2B5EF4-FFF2-40B4-BE49-F238E27FC236}">
                <a16:creationId xmlns:a16="http://schemas.microsoft.com/office/drawing/2014/main" id="{4F4861B3-D681-D217-B6CF-76584561DBD9}"/>
              </a:ext>
            </a:extLst>
          </p:cNvPr>
          <p:cNvPicPr>
            <a:picLocks noChangeAspect="1"/>
          </p:cNvPicPr>
          <p:nvPr/>
        </p:nvPicPr>
        <p:blipFill>
          <a:blip r:embed="rId5"/>
          <a:stretch>
            <a:fillRect/>
          </a:stretch>
        </p:blipFill>
        <p:spPr>
          <a:xfrm>
            <a:off x="4809983" y="4854330"/>
            <a:ext cx="1581371" cy="533474"/>
          </a:xfrm>
          <a:prstGeom prst="rect">
            <a:avLst/>
          </a:prstGeom>
        </p:spPr>
      </p:pic>
    </p:spTree>
    <p:extLst>
      <p:ext uri="{BB962C8B-B14F-4D97-AF65-F5344CB8AC3E}">
        <p14:creationId xmlns:p14="http://schemas.microsoft.com/office/powerpoint/2010/main" val="1522657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B6BB-4379-C35F-4EA7-67FD10124553}"/>
              </a:ext>
            </a:extLst>
          </p:cNvPr>
          <p:cNvSpPr>
            <a:spLocks noGrp="1"/>
          </p:cNvSpPr>
          <p:nvPr>
            <p:ph type="title"/>
          </p:nvPr>
        </p:nvSpPr>
        <p:spPr>
          <a:xfrm>
            <a:off x="419455" y="488608"/>
            <a:ext cx="6100985" cy="1130389"/>
          </a:xfrm>
        </p:spPr>
        <p:txBody>
          <a:bodyPr>
            <a:normAutofit fontScale="90000"/>
          </a:bodyPr>
          <a:lstStyle/>
          <a:p>
            <a:r>
              <a:rPr lang="en-GB" b="1" dirty="0"/>
              <a:t>Creating Tables for Database</a:t>
            </a:r>
            <a:endParaRPr lang="en-ZA" b="1" dirty="0"/>
          </a:p>
        </p:txBody>
      </p:sp>
      <p:pic>
        <p:nvPicPr>
          <p:cNvPr id="7" name="Picture 6">
            <a:extLst>
              <a:ext uri="{FF2B5EF4-FFF2-40B4-BE49-F238E27FC236}">
                <a16:creationId xmlns:a16="http://schemas.microsoft.com/office/drawing/2014/main" id="{1ECDA0EE-6A35-AEE8-9CEA-5815487CDB58}"/>
              </a:ext>
            </a:extLst>
          </p:cNvPr>
          <p:cNvPicPr>
            <a:picLocks noChangeAspect="1"/>
          </p:cNvPicPr>
          <p:nvPr/>
        </p:nvPicPr>
        <p:blipFill>
          <a:blip r:embed="rId2"/>
          <a:stretch>
            <a:fillRect/>
          </a:stretch>
        </p:blipFill>
        <p:spPr>
          <a:xfrm>
            <a:off x="521786" y="1618997"/>
            <a:ext cx="7821116" cy="1810003"/>
          </a:xfrm>
          <a:prstGeom prst="rect">
            <a:avLst/>
          </a:prstGeom>
        </p:spPr>
      </p:pic>
      <p:pic>
        <p:nvPicPr>
          <p:cNvPr id="9" name="Picture 8">
            <a:extLst>
              <a:ext uri="{FF2B5EF4-FFF2-40B4-BE49-F238E27FC236}">
                <a16:creationId xmlns:a16="http://schemas.microsoft.com/office/drawing/2014/main" id="{3C875271-2615-4CCF-546E-02A86542C759}"/>
              </a:ext>
            </a:extLst>
          </p:cNvPr>
          <p:cNvPicPr>
            <a:picLocks noChangeAspect="1"/>
          </p:cNvPicPr>
          <p:nvPr/>
        </p:nvPicPr>
        <p:blipFill>
          <a:blip r:embed="rId3"/>
          <a:stretch>
            <a:fillRect/>
          </a:stretch>
        </p:blipFill>
        <p:spPr>
          <a:xfrm>
            <a:off x="7981847" y="1618997"/>
            <a:ext cx="4039164" cy="5210902"/>
          </a:xfrm>
          <a:prstGeom prst="rect">
            <a:avLst/>
          </a:prstGeom>
        </p:spPr>
      </p:pic>
    </p:spTree>
    <p:extLst>
      <p:ext uri="{BB962C8B-B14F-4D97-AF65-F5344CB8AC3E}">
        <p14:creationId xmlns:p14="http://schemas.microsoft.com/office/powerpoint/2010/main" val="3045308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9081B5-96ED-3A19-64BE-FDCDBA8ADC2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Getting data from RDB on AWS</a:t>
            </a:r>
          </a:p>
        </p:txBody>
      </p:sp>
      <p:pic>
        <p:nvPicPr>
          <p:cNvPr id="5" name="Picture 4" descr="A screenshot of a computer&#10;&#10;Description automatically generated">
            <a:extLst>
              <a:ext uri="{FF2B5EF4-FFF2-40B4-BE49-F238E27FC236}">
                <a16:creationId xmlns:a16="http://schemas.microsoft.com/office/drawing/2014/main" id="{EE95EA93-796F-2131-1A0E-956B9ACF9FF3}"/>
              </a:ext>
            </a:extLst>
          </p:cNvPr>
          <p:cNvPicPr>
            <a:picLocks noChangeAspect="1"/>
          </p:cNvPicPr>
          <p:nvPr/>
        </p:nvPicPr>
        <p:blipFill>
          <a:blip r:embed="rId2"/>
          <a:stretch>
            <a:fillRect/>
          </a:stretch>
        </p:blipFill>
        <p:spPr>
          <a:xfrm>
            <a:off x="4502428" y="791602"/>
            <a:ext cx="7225748" cy="5274795"/>
          </a:xfrm>
          <a:prstGeom prst="rect">
            <a:avLst/>
          </a:prstGeom>
        </p:spPr>
      </p:pic>
    </p:spTree>
    <p:extLst>
      <p:ext uri="{BB962C8B-B14F-4D97-AF65-F5344CB8AC3E}">
        <p14:creationId xmlns:p14="http://schemas.microsoft.com/office/powerpoint/2010/main" val="2106604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AADE-6041-49EE-0CEF-879BAE1DBC9A}"/>
              </a:ext>
            </a:extLst>
          </p:cNvPr>
          <p:cNvSpPr>
            <a:spLocks noGrp="1"/>
          </p:cNvSpPr>
          <p:nvPr>
            <p:ph type="title"/>
          </p:nvPr>
        </p:nvSpPr>
        <p:spPr>
          <a:xfrm>
            <a:off x="522006" y="402896"/>
            <a:ext cx="4357643" cy="737282"/>
          </a:xfrm>
        </p:spPr>
        <p:txBody>
          <a:bodyPr>
            <a:normAutofit/>
          </a:bodyPr>
          <a:lstStyle/>
          <a:p>
            <a:r>
              <a:rPr lang="en-GB" sz="4000" b="1" dirty="0"/>
              <a:t>Decoding Data</a:t>
            </a:r>
            <a:endParaRPr lang="en-ZA" sz="4000" b="1" dirty="0"/>
          </a:p>
        </p:txBody>
      </p:sp>
      <p:pic>
        <p:nvPicPr>
          <p:cNvPr id="5" name="Content Placeholder 4">
            <a:extLst>
              <a:ext uri="{FF2B5EF4-FFF2-40B4-BE49-F238E27FC236}">
                <a16:creationId xmlns:a16="http://schemas.microsoft.com/office/drawing/2014/main" id="{DC706706-BF33-EE56-8077-22944317F474}"/>
              </a:ext>
            </a:extLst>
          </p:cNvPr>
          <p:cNvPicPr>
            <a:picLocks noGrp="1" noChangeAspect="1"/>
          </p:cNvPicPr>
          <p:nvPr>
            <p:ph idx="1"/>
          </p:nvPr>
        </p:nvPicPr>
        <p:blipFill>
          <a:blip r:embed="rId2"/>
          <a:stretch>
            <a:fillRect/>
          </a:stretch>
        </p:blipFill>
        <p:spPr>
          <a:xfrm>
            <a:off x="522006" y="5206490"/>
            <a:ext cx="11459198" cy="879973"/>
          </a:xfrm>
        </p:spPr>
      </p:pic>
      <p:pic>
        <p:nvPicPr>
          <p:cNvPr id="7" name="Picture 6">
            <a:extLst>
              <a:ext uri="{FF2B5EF4-FFF2-40B4-BE49-F238E27FC236}">
                <a16:creationId xmlns:a16="http://schemas.microsoft.com/office/drawing/2014/main" id="{E77FD8B9-4832-EA66-7A63-E5871BA12BFE}"/>
              </a:ext>
            </a:extLst>
          </p:cNvPr>
          <p:cNvPicPr>
            <a:picLocks noChangeAspect="1"/>
          </p:cNvPicPr>
          <p:nvPr/>
        </p:nvPicPr>
        <p:blipFill>
          <a:blip r:embed="rId3"/>
          <a:stretch>
            <a:fillRect/>
          </a:stretch>
        </p:blipFill>
        <p:spPr>
          <a:xfrm>
            <a:off x="7677169" y="1232812"/>
            <a:ext cx="4115374" cy="3762900"/>
          </a:xfrm>
          <a:prstGeom prst="rect">
            <a:avLst/>
          </a:prstGeom>
        </p:spPr>
      </p:pic>
      <p:pic>
        <p:nvPicPr>
          <p:cNvPr id="13" name="Picture 12">
            <a:extLst>
              <a:ext uri="{FF2B5EF4-FFF2-40B4-BE49-F238E27FC236}">
                <a16:creationId xmlns:a16="http://schemas.microsoft.com/office/drawing/2014/main" id="{913782A3-2198-CD95-E33C-2FAF6538D713}"/>
              </a:ext>
            </a:extLst>
          </p:cNvPr>
          <p:cNvPicPr>
            <a:picLocks noChangeAspect="1"/>
          </p:cNvPicPr>
          <p:nvPr/>
        </p:nvPicPr>
        <p:blipFill>
          <a:blip r:embed="rId4"/>
          <a:stretch>
            <a:fillRect/>
          </a:stretch>
        </p:blipFill>
        <p:spPr>
          <a:xfrm>
            <a:off x="522006" y="1540274"/>
            <a:ext cx="2029108" cy="2162477"/>
          </a:xfrm>
          <a:prstGeom prst="rect">
            <a:avLst/>
          </a:prstGeom>
          <a:solidFill>
            <a:schemeClr val="accent1">
              <a:lumMod val="60000"/>
              <a:lumOff val="40000"/>
            </a:schemeClr>
          </a:solidFill>
        </p:spPr>
      </p:pic>
      <p:pic>
        <p:nvPicPr>
          <p:cNvPr id="15" name="Picture 14">
            <a:extLst>
              <a:ext uri="{FF2B5EF4-FFF2-40B4-BE49-F238E27FC236}">
                <a16:creationId xmlns:a16="http://schemas.microsoft.com/office/drawing/2014/main" id="{19007F68-59D4-8604-5571-DBB79A142661}"/>
              </a:ext>
            </a:extLst>
          </p:cNvPr>
          <p:cNvPicPr>
            <a:picLocks noChangeAspect="1"/>
          </p:cNvPicPr>
          <p:nvPr/>
        </p:nvPicPr>
        <p:blipFill>
          <a:blip r:embed="rId5"/>
          <a:stretch>
            <a:fillRect/>
          </a:stretch>
        </p:blipFill>
        <p:spPr>
          <a:xfrm>
            <a:off x="3342118" y="1340226"/>
            <a:ext cx="3992827" cy="3666216"/>
          </a:xfrm>
          <a:prstGeom prst="rect">
            <a:avLst/>
          </a:prstGeom>
        </p:spPr>
      </p:pic>
    </p:spTree>
    <p:extLst>
      <p:ext uri="{BB962C8B-B14F-4D97-AF65-F5344CB8AC3E}">
        <p14:creationId xmlns:p14="http://schemas.microsoft.com/office/powerpoint/2010/main" val="1061076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Qué es LoRa, cómo funciona y características principales - Venco Electrónica">
            <a:extLst>
              <a:ext uri="{FF2B5EF4-FFF2-40B4-BE49-F238E27FC236}">
                <a16:creationId xmlns:a16="http://schemas.microsoft.com/office/drawing/2014/main" id="{F303E781-3168-A2A2-D77B-8551988AC6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5" r="1390"/>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6" name="Freeform: Shape 308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83" name="Freeform: Shape 308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085" name="Freeform: Shape 308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573819" y="461818"/>
            <a:ext cx="3241964" cy="1357745"/>
          </a:xfrm>
        </p:spPr>
        <p:txBody>
          <a:bodyPr anchor="b">
            <a:normAutofit/>
          </a:bodyPr>
          <a:lstStyle/>
          <a:p>
            <a:r>
              <a:rPr lang="en-GB" sz="3600"/>
              <a:t>LoRaWAN</a:t>
            </a:r>
            <a:endParaRPr lang="en-ZA" sz="3600" dirty="0"/>
          </a:p>
        </p:txBody>
      </p:sp>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7573819" y="2004281"/>
            <a:ext cx="4106648" cy="3418510"/>
          </a:xfrm>
        </p:spPr>
        <p:txBody>
          <a:bodyPr>
            <a:normAutofit/>
          </a:bodyPr>
          <a:lstStyle/>
          <a:p>
            <a:pPr algn="just"/>
            <a:r>
              <a:rPr lang="en-GB" sz="1900"/>
              <a:t>LoRaWAN (LoRa Wide Area Network) is a protocol built on top of LoRa technology, providing a standardized way for LoRa devices to communicate with network gateways and connect to the internet. LoRaWAN enables the creation of large-scale, low-power, and cost-effective IoT networks.</a:t>
            </a:r>
            <a:endParaRPr lang="en-ZA" sz="1900" dirty="0"/>
          </a:p>
        </p:txBody>
      </p:sp>
    </p:spTree>
    <p:extLst>
      <p:ext uri="{BB962C8B-B14F-4D97-AF65-F5344CB8AC3E}">
        <p14:creationId xmlns:p14="http://schemas.microsoft.com/office/powerpoint/2010/main" val="375451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434975"/>
          </a:xfrm>
        </p:spPr>
        <p:txBody>
          <a:bodyPr>
            <a:noAutofit/>
          </a:bodyPr>
          <a:lstStyle/>
          <a:p>
            <a:r>
              <a:rPr lang="en-GB" sz="3700" b="1" dirty="0">
                <a:solidFill>
                  <a:schemeClr val="bg1"/>
                </a:solidFill>
              </a:rPr>
              <a:t>Example code for sending data to TTN from Lora32 TTGO</a:t>
            </a:r>
            <a:endParaRPr lang="en-ZA" sz="37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1" y="1222624"/>
            <a:ext cx="8582024" cy="5540126"/>
          </a:xfrm>
        </p:spPr>
        <p:txBody>
          <a:bodyPr>
            <a:noAutofit/>
          </a:bodyPr>
          <a:lstStyle/>
          <a:p>
            <a:pPr marL="0" indent="0">
              <a:buNone/>
            </a:pPr>
            <a:r>
              <a:rPr lang="en-ZA" sz="1500" b="0" dirty="0">
                <a:solidFill>
                  <a:srgbClr val="C586C0"/>
                </a:solidFill>
                <a:effectLst/>
                <a:latin typeface="Consolas" panose="020B0609020204030204" pitchFamily="49" charset="0"/>
              </a:rPr>
              <a:t>#include</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&lt;TTN_esp32.h&gt;</a:t>
            </a:r>
            <a:br>
              <a:rPr lang="en-ZA" sz="1500" dirty="0">
                <a:solidFill>
                  <a:srgbClr val="DAE3E3"/>
                </a:solidFill>
                <a:latin typeface="Consolas" panose="020B0609020204030204" pitchFamily="49" charset="0"/>
              </a:rPr>
            </a:br>
            <a:r>
              <a:rPr lang="en-ZA" sz="1500" b="0" dirty="0">
                <a:solidFill>
                  <a:srgbClr val="C586C0"/>
                </a:solidFill>
                <a:effectLst/>
                <a:latin typeface="Consolas" panose="020B0609020204030204" pitchFamily="49" charset="0"/>
              </a:rPr>
              <a:t>#include</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"TTN_CayenneLPP.h"</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devEui = </a:t>
            </a:r>
            <a:r>
              <a:rPr lang="en-ZA" sz="1500" b="0" dirty="0">
                <a:solidFill>
                  <a:srgbClr val="7FCBCD"/>
                </a:solidFill>
                <a:effectLst/>
                <a:latin typeface="Consolas" panose="020B0609020204030204" pitchFamily="49" charset="0"/>
              </a:rPr>
              <a:t>"70B3D57ED8002623"</a:t>
            </a:r>
            <a:r>
              <a:rPr lang="en-ZA" sz="1500" b="0" dirty="0">
                <a:solidFill>
                  <a:srgbClr val="DAE3E3"/>
                </a:solidFill>
                <a:effectLst/>
                <a:latin typeface="Consolas" panose="020B0609020204030204" pitchFamily="49" charset="0"/>
              </a:rPr>
              <a:t>;</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appEui = </a:t>
            </a:r>
            <a:r>
              <a:rPr lang="en-ZA" sz="1500" b="0" dirty="0">
                <a:solidFill>
                  <a:srgbClr val="7FCBCD"/>
                </a:solidFill>
                <a:effectLst/>
                <a:latin typeface="Consolas" panose="020B0609020204030204" pitchFamily="49" charset="0"/>
              </a:rPr>
              <a:t>"0000000000000000"</a:t>
            </a:r>
            <a:r>
              <a:rPr lang="en-ZA" sz="1500" b="0" dirty="0">
                <a:solidFill>
                  <a:srgbClr val="DAE3E3"/>
                </a:solidFill>
                <a:effectLst/>
                <a:latin typeface="Consolas" panose="020B0609020204030204" pitchFamily="49" charset="0"/>
              </a:rPr>
              <a:t>;</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char</a:t>
            </a:r>
            <a:r>
              <a:rPr lang="en-ZA" sz="1500" b="0" dirty="0">
                <a:solidFill>
                  <a:srgbClr val="DAE3E3"/>
                </a:solidFill>
                <a:effectLst/>
                <a:latin typeface="Consolas" panose="020B0609020204030204" pitchFamily="49" charset="0"/>
              </a:rPr>
              <a:t>* appKey = </a:t>
            </a:r>
            <a:r>
              <a:rPr lang="en-ZA" sz="1500" b="0" dirty="0">
                <a:solidFill>
                  <a:srgbClr val="7FCBCD"/>
                </a:solidFill>
                <a:effectLst/>
                <a:latin typeface="Consolas" panose="020B0609020204030204" pitchFamily="49" charset="0"/>
              </a:rPr>
              <a:t>"21C85D2B570030DD3D5F05BB1B770706"</a:t>
            </a:r>
            <a:r>
              <a:rPr lang="en-ZA" sz="1500" b="0" dirty="0">
                <a:solidFill>
                  <a:srgbClr val="DAE3E3"/>
                </a:solidFill>
                <a:effectLst/>
                <a:latin typeface="Consolas" panose="020B0609020204030204" pitchFamily="49" charset="0"/>
              </a:rPr>
              <a:t>;</a:t>
            </a: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TTN_esp32 ttn;</a:t>
            </a: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TTN_CayenneLPP lpp;</a:t>
            </a:r>
            <a:br>
              <a:rPr lang="en-ZA" sz="1500" b="0" dirty="0">
                <a:solidFill>
                  <a:srgbClr val="DAE3E3"/>
                </a:solidFill>
                <a:effectLst/>
                <a:latin typeface="Consolas" panose="020B0609020204030204" pitchFamily="49" charset="0"/>
              </a:rPr>
            </a:br>
            <a:r>
              <a:rPr lang="en-ZA" sz="1500" b="0" dirty="0">
                <a:solidFill>
                  <a:srgbClr val="0CA1A6"/>
                </a:solidFill>
                <a:effectLst/>
                <a:latin typeface="Consolas" panose="020B0609020204030204" pitchFamily="49" charset="0"/>
              </a:rPr>
              <a:t>void</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message</a:t>
            </a:r>
            <a:r>
              <a:rPr lang="en-ZA" sz="1500" b="0" dirty="0">
                <a:solidFill>
                  <a:srgbClr val="DAE3E3"/>
                </a:solidFill>
                <a:effectLst/>
                <a:latin typeface="Consolas" panose="020B0609020204030204" pitchFamily="49" charset="0"/>
              </a:rPr>
              <a:t>(</a:t>
            </a:r>
            <a:r>
              <a:rPr lang="en-ZA" sz="1500" b="0" dirty="0">
                <a:solidFill>
                  <a:srgbClr val="0CA1A6"/>
                </a:solidFill>
                <a:effectLst/>
                <a:latin typeface="Consolas" panose="020B0609020204030204" pitchFamily="49" charset="0"/>
              </a:rPr>
              <a:t>const</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uint8_t*</a:t>
            </a:r>
            <a:r>
              <a:rPr lang="en-ZA" sz="1500" b="0" dirty="0">
                <a:solidFill>
                  <a:srgbClr val="DAE3E3"/>
                </a:solidFill>
                <a:effectLst/>
                <a:latin typeface="Consolas" panose="020B0609020204030204" pitchFamily="49" charset="0"/>
              </a:rPr>
              <a:t> payload, </a:t>
            </a:r>
            <a:r>
              <a:rPr lang="en-ZA" sz="1500" b="0" dirty="0">
                <a:solidFill>
                  <a:srgbClr val="0CA1A6"/>
                </a:solidFill>
                <a:effectLst/>
                <a:latin typeface="Consolas" panose="020B0609020204030204" pitchFamily="49" charset="0"/>
              </a:rPr>
              <a:t>size_t</a:t>
            </a:r>
            <a:r>
              <a:rPr lang="en-ZA" sz="1500" b="0" dirty="0">
                <a:solidFill>
                  <a:srgbClr val="DAE3E3"/>
                </a:solidFill>
                <a:effectLst/>
                <a:latin typeface="Consolas" panose="020B0609020204030204" pitchFamily="49" charset="0"/>
              </a:rPr>
              <a:t> size, </a:t>
            </a:r>
            <a:r>
              <a:rPr lang="en-ZA" sz="1500" b="0" dirty="0">
                <a:solidFill>
                  <a:srgbClr val="0CA1A6"/>
                </a:solidFill>
                <a:effectLst/>
                <a:latin typeface="Consolas" panose="020B0609020204030204" pitchFamily="49" charset="0"/>
              </a:rPr>
              <a:t>uint8_t</a:t>
            </a:r>
            <a:r>
              <a:rPr lang="en-ZA" sz="1500" b="0" dirty="0">
                <a:solidFill>
                  <a:srgbClr val="DAE3E3"/>
                </a:solidFill>
                <a:effectLst/>
                <a:latin typeface="Consolas" panose="020B0609020204030204" pitchFamily="49" charset="0"/>
              </a:rPr>
              <a:t> port, </a:t>
            </a:r>
            <a:r>
              <a:rPr lang="en-ZA" sz="1500" b="0" dirty="0">
                <a:solidFill>
                  <a:srgbClr val="0CA1A6"/>
                </a:solidFill>
                <a:effectLst/>
                <a:latin typeface="Consolas" panose="020B0609020204030204" pitchFamily="49" charset="0"/>
              </a:rPr>
              <a:t>int</a:t>
            </a:r>
            <a:r>
              <a:rPr lang="en-ZA" sz="1500" b="0" dirty="0">
                <a:solidFill>
                  <a:srgbClr val="DAE3E3"/>
                </a:solidFill>
                <a:effectLst/>
                <a:latin typeface="Consolas" panose="020B0609020204030204" pitchFamily="49" charset="0"/>
              </a:rPr>
              <a:t> rssi)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println</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 MESSAGE"</a:t>
            </a:r>
            <a:r>
              <a:rPr lang="en-ZA" sz="1500" b="0" dirty="0">
                <a:solidFill>
                  <a:srgbClr val="DAE3E3"/>
                </a:solidFill>
                <a:effectLst/>
                <a:latin typeface="Consolas" panose="020B0609020204030204" pitchFamily="49" charset="0"/>
              </a:rPr>
              <a:t>);</a:t>
            </a:r>
          </a:p>
          <a:p>
            <a:pPr marL="0" indent="0">
              <a:buNone/>
            </a:pP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"Received %d bytes on port %d (RSSI=%ddB) :"</a:t>
            </a:r>
            <a:r>
              <a:rPr lang="en-ZA" sz="1500" b="0" dirty="0">
                <a:solidFill>
                  <a:srgbClr val="DAE3E3"/>
                </a:solidFill>
                <a:effectLst/>
                <a:latin typeface="Consolas" panose="020B0609020204030204" pitchFamily="49" charset="0"/>
              </a:rPr>
              <a:t>, size, port, rssi);</a:t>
            </a:r>
          </a:p>
          <a:p>
            <a:pPr marL="0" indent="0">
              <a:buNone/>
            </a:pPr>
            <a:r>
              <a:rPr lang="en-ZA" sz="1500" b="0" dirty="0">
                <a:solidFill>
                  <a:srgbClr val="DAE3E3"/>
                </a:solidFill>
                <a:effectLst/>
                <a:latin typeface="Consolas" panose="020B0609020204030204" pitchFamily="49" charset="0"/>
              </a:rPr>
              <a:t>  </a:t>
            </a:r>
            <a:r>
              <a:rPr lang="en-ZA" sz="1500" b="0" dirty="0">
                <a:solidFill>
                  <a:srgbClr val="C586C0"/>
                </a:solidFill>
                <a:effectLst/>
                <a:latin typeface="Consolas" panose="020B0609020204030204" pitchFamily="49" charset="0"/>
              </a:rPr>
              <a:t>for</a:t>
            </a: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int</a:t>
            </a:r>
            <a:r>
              <a:rPr lang="en-ZA" sz="1500" b="0" dirty="0">
                <a:solidFill>
                  <a:srgbClr val="DAE3E3"/>
                </a:solidFill>
                <a:effectLst/>
                <a:latin typeface="Consolas" panose="020B0609020204030204" pitchFamily="49" charset="0"/>
              </a:rPr>
              <a:t> i = </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i &lt; size; i++)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 %02X"</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payload</a:t>
            </a:r>
            <a:r>
              <a:rPr lang="en-ZA" sz="1500" b="0" dirty="0">
                <a:solidFill>
                  <a:srgbClr val="DAE3E3"/>
                </a:solidFill>
                <a:effectLst/>
                <a:latin typeface="Consolas" panose="020B0609020204030204" pitchFamily="49" charset="0"/>
              </a:rPr>
              <a:t>[i]);</a:t>
            </a:r>
          </a:p>
          <a:p>
            <a:pPr marL="0" indent="0">
              <a:buNone/>
            </a:pP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Serial</a:t>
            </a:r>
            <a:r>
              <a:rPr lang="en-ZA" sz="1500" b="0" dirty="0">
                <a:solidFill>
                  <a:srgbClr val="DAE3E3"/>
                </a:solidFill>
                <a:effectLst/>
                <a:latin typeface="Consolas" panose="020B0609020204030204" pitchFamily="49" charset="0"/>
              </a:rPr>
              <a:t>.</a:t>
            </a:r>
            <a:r>
              <a:rPr lang="en-ZA" sz="1500" b="0" dirty="0">
                <a:solidFill>
                  <a:srgbClr val="F39C12"/>
                </a:solidFill>
                <a:effectLst/>
                <a:latin typeface="Consolas" panose="020B0609020204030204" pitchFamily="49" charset="0"/>
              </a:rPr>
              <a:t>println</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a:t>
            </a:r>
          </a:p>
          <a:p>
            <a:endParaRPr lang="en-ZA" sz="1500" dirty="0"/>
          </a:p>
        </p:txBody>
      </p:sp>
      <p:sp>
        <p:nvSpPr>
          <p:cNvPr id="4" name="TextBox 3">
            <a:extLst>
              <a:ext uri="{FF2B5EF4-FFF2-40B4-BE49-F238E27FC236}">
                <a16:creationId xmlns:a16="http://schemas.microsoft.com/office/drawing/2014/main" id="{DE29238A-74F2-3AF0-E44F-D5D968E17153}"/>
              </a:ext>
            </a:extLst>
          </p:cNvPr>
          <p:cNvSpPr txBox="1"/>
          <p:nvPr/>
        </p:nvSpPr>
        <p:spPr>
          <a:xfrm>
            <a:off x="9334500" y="1838324"/>
            <a:ext cx="2857500" cy="1200329"/>
          </a:xfrm>
          <a:prstGeom prst="rect">
            <a:avLst/>
          </a:prstGeom>
          <a:noFill/>
        </p:spPr>
        <p:txBody>
          <a:bodyPr wrap="square" rtlCol="0">
            <a:spAutoFit/>
          </a:bodyPr>
          <a:lstStyle/>
          <a:p>
            <a:pPr algn="just"/>
            <a:r>
              <a:rPr lang="en-ZA" b="0" dirty="0">
                <a:solidFill>
                  <a:srgbClr val="7FCBCD"/>
                </a:solidFill>
                <a:effectLst/>
                <a:latin typeface="Consolas" panose="020B0609020204030204" pitchFamily="49" charset="0"/>
              </a:rPr>
              <a:t>CayenneLPP Library is used to send data to TTN and is has its own formatter </a:t>
            </a:r>
            <a:endParaRPr lang="en-ZA" b="0" dirty="0">
              <a:solidFill>
                <a:srgbClr val="DAE3E3"/>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C671BA5-16B5-3053-568D-819C50D93564}"/>
              </a:ext>
            </a:extLst>
          </p:cNvPr>
          <p:cNvPicPr>
            <a:picLocks noChangeAspect="1"/>
          </p:cNvPicPr>
          <p:nvPr/>
        </p:nvPicPr>
        <p:blipFill>
          <a:blip r:embed="rId2"/>
          <a:stretch>
            <a:fillRect/>
          </a:stretch>
        </p:blipFill>
        <p:spPr>
          <a:xfrm>
            <a:off x="9420225" y="3038653"/>
            <a:ext cx="2029108" cy="2162477"/>
          </a:xfrm>
          <a:prstGeom prst="rect">
            <a:avLst/>
          </a:prstGeom>
          <a:solidFill>
            <a:schemeClr val="accent1">
              <a:lumMod val="60000"/>
              <a:lumOff val="40000"/>
            </a:schemeClr>
          </a:solidFill>
        </p:spPr>
      </p:pic>
    </p:spTree>
    <p:extLst>
      <p:ext uri="{BB962C8B-B14F-4D97-AF65-F5344CB8AC3E}">
        <p14:creationId xmlns:p14="http://schemas.microsoft.com/office/powerpoint/2010/main" val="57102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857499"/>
          </a:xfrm>
        </p:spPr>
        <p:txBody>
          <a:bodyPr>
            <a:normAutofit/>
          </a:bodyPr>
          <a:lstStyle/>
          <a:p>
            <a:r>
              <a:rPr lang="en-GB" sz="3000" b="1" dirty="0">
                <a:solidFill>
                  <a:schemeClr val="bg1"/>
                </a:solidFill>
              </a:rPr>
              <a:t>CONT…</a:t>
            </a:r>
            <a:endParaRPr lang="en-ZA" sz="30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0" y="1253331"/>
            <a:ext cx="5257800" cy="4351338"/>
          </a:xfrm>
        </p:spPr>
        <p:txBody>
          <a:bodyPr>
            <a:normAutofit fontScale="55000" lnSpcReduction="20000"/>
          </a:bodyPr>
          <a:lstStyle/>
          <a:p>
            <a:pPr marL="0" indent="0">
              <a:buNone/>
            </a:pPr>
            <a:r>
              <a:rPr lang="en-ZA" b="0" dirty="0">
                <a:solidFill>
                  <a:srgbClr val="0CA1A6"/>
                </a:solidFill>
                <a:effectLst/>
                <a:latin typeface="Consolas" panose="020B0609020204030204" pitchFamily="49" charset="0"/>
              </a:rPr>
              <a:t>void</a:t>
            </a: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setup</a:t>
            </a: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begin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115200</a:t>
            </a:r>
            <a:r>
              <a:rPr lang="en-ZA" b="0" dirty="0">
                <a:solidFill>
                  <a:srgbClr val="DAE3E3"/>
                </a:solidFill>
                <a:effectLst/>
                <a:latin typeface="Consolas" panose="020B0609020204030204" pitchFamily="49" charset="0"/>
              </a:rPr>
              <a:t>);</a:t>
            </a:r>
            <a:endParaRPr lang="en-ZA" dirty="0">
              <a:solidFill>
                <a:srgbClr val="DAE3E3"/>
              </a:solidFill>
              <a:latin typeface="Consolas" panose="020B0609020204030204" pitchFamily="49" charset="0"/>
            </a:endParaRPr>
          </a:p>
          <a:p>
            <a:pPr marL="0" indent="0">
              <a:buNone/>
            </a:pPr>
            <a:r>
              <a:rPr lang="en-ZA" b="0" dirty="0">
                <a:solidFill>
                  <a:srgbClr val="F39C12"/>
                </a:solidFill>
                <a:effectLst/>
                <a:latin typeface="Consolas" panose="020B0609020204030204" pitchFamily="49" charset="0"/>
              </a:rPr>
              <a:t>  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println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"Starting"</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begin</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onMessage</a:t>
            </a:r>
            <a:r>
              <a:rPr lang="en-ZA" b="0" dirty="0">
                <a:solidFill>
                  <a:srgbClr val="DAE3E3"/>
                </a:solidFill>
                <a:effectLst/>
                <a:latin typeface="Consolas" panose="020B0609020204030204" pitchFamily="49" charset="0"/>
              </a:rPr>
              <a:t>(message);  </a:t>
            </a:r>
          </a:p>
          <a:p>
            <a:pPr marL="0" indent="0">
              <a:buNone/>
            </a:pPr>
            <a:r>
              <a:rPr lang="en-ZA" b="0" dirty="0">
                <a:solidFill>
                  <a:srgbClr val="DAE3E3"/>
                </a:solidFill>
                <a:effectLst/>
                <a:latin typeface="Consolas" panose="020B0609020204030204" pitchFamily="49" charset="0"/>
              </a:rPr>
              <a:t>  </a:t>
            </a:r>
            <a:r>
              <a:rPr lang="en-ZA" b="0" dirty="0" err="1">
                <a:solidFill>
                  <a:srgbClr val="F39C12"/>
                </a:solidFill>
                <a:effectLst/>
                <a:latin typeface="Consolas" panose="020B0609020204030204" pitchFamily="49" charset="0"/>
              </a:rPr>
              <a:t>ttn</a:t>
            </a:r>
            <a:r>
              <a:rPr lang="en-ZA" b="0" dirty="0" err="1">
                <a:solidFill>
                  <a:srgbClr val="DAE3E3"/>
                </a:solidFill>
                <a:effectLst/>
                <a:latin typeface="Consolas" panose="020B0609020204030204" pitchFamily="49" charset="0"/>
              </a:rPr>
              <a:t>.</a:t>
            </a:r>
            <a:r>
              <a:rPr lang="en-ZA" b="0" dirty="0" err="1">
                <a:solidFill>
                  <a:srgbClr val="F39C12"/>
                </a:solidFill>
                <a:effectLst/>
                <a:latin typeface="Consolas" panose="020B0609020204030204" pitchFamily="49" charset="0"/>
              </a:rPr>
              <a:t>join</a:t>
            </a:r>
            <a:r>
              <a:rPr lang="en-ZA" b="0" dirty="0">
                <a:solidFill>
                  <a:srgbClr val="DAE3E3"/>
                </a:solidFill>
                <a:effectLst/>
                <a:latin typeface="Consolas" panose="020B0609020204030204" pitchFamily="49" charset="0"/>
              </a:rPr>
              <a:t>(devEui, appEui, appKey);</a:t>
            </a:r>
          </a:p>
          <a:p>
            <a:pPr marL="0" indent="0">
              <a:buNone/>
            </a:pPr>
            <a:r>
              <a:rPr lang="en-ZA" b="0" dirty="0">
                <a:solidFill>
                  <a:srgbClr val="DAE3E3"/>
                </a:solidFill>
                <a:effectLst/>
                <a:latin typeface="Consolas" panose="020B0609020204030204" pitchFamily="49" charset="0"/>
              </a:rPr>
              <a:t>  </a:t>
            </a:r>
            <a:r>
              <a:rPr lang="en-ZA" b="0" dirty="0" err="1">
                <a:solidFill>
                  <a:srgbClr val="F39C12"/>
                </a:solidFill>
                <a:effectLst/>
                <a:latin typeface="Consolas" panose="020B0609020204030204" pitchFamily="49" charset="0"/>
              </a:rPr>
              <a:t>Serial</a:t>
            </a:r>
            <a:r>
              <a:rPr lang="en-ZA" b="0" dirty="0" err="1">
                <a:solidFill>
                  <a:srgbClr val="DAE3E3"/>
                </a:solidFill>
                <a:effectLst/>
                <a:latin typeface="Consolas" panose="020B0609020204030204" pitchFamily="49" charset="0"/>
              </a:rPr>
              <a:t>.</a:t>
            </a:r>
            <a:r>
              <a:rPr lang="en-ZA" b="0" dirty="0" err="1">
                <a:solidFill>
                  <a:srgbClr val="F39C12"/>
                </a:solidFill>
                <a:effectLst/>
                <a:latin typeface="Consolas" panose="020B0609020204030204" pitchFamily="49" charset="0"/>
              </a:rPr>
              <a:t>print</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"Joining TTN "</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C586C0"/>
                </a:solidFill>
                <a:effectLst/>
                <a:latin typeface="Consolas" panose="020B0609020204030204" pitchFamily="49" charset="0"/>
              </a:rPr>
              <a:t>while</a:t>
            </a: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isJoined</a:t>
            </a: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delay</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500</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Serial</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println</a:t>
            </a:r>
            <a:r>
              <a:rPr lang="en-ZA" b="0" dirty="0">
                <a:solidFill>
                  <a:srgbClr val="DAE3E3"/>
                </a:solidFill>
                <a:effectLst/>
                <a:latin typeface="Consolas" panose="020B0609020204030204" pitchFamily="49" charset="0"/>
              </a:rPr>
              <a:t>(</a:t>
            </a:r>
            <a:r>
              <a:rPr lang="en-ZA" b="0" dirty="0">
                <a:solidFill>
                  <a:srgbClr val="7FCBCD"/>
                </a:solidFill>
                <a:effectLst/>
                <a:latin typeface="Consolas" panose="020B0609020204030204" pitchFamily="49" charset="0"/>
              </a:rPr>
              <a:t>"\njoined !"</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  </a:t>
            </a:r>
            <a:r>
              <a:rPr lang="en-ZA" b="0" dirty="0">
                <a:solidFill>
                  <a:srgbClr val="F39C12"/>
                </a:solidFill>
                <a:effectLst/>
                <a:latin typeface="Consolas" panose="020B0609020204030204" pitchFamily="49" charset="0"/>
              </a:rPr>
              <a:t>ttn</a:t>
            </a:r>
            <a:r>
              <a:rPr lang="en-ZA" b="0" dirty="0">
                <a:solidFill>
                  <a:srgbClr val="DAE3E3"/>
                </a:solidFill>
                <a:effectLst/>
                <a:latin typeface="Consolas" panose="020B0609020204030204" pitchFamily="49" charset="0"/>
              </a:rPr>
              <a:t>.</a:t>
            </a:r>
            <a:r>
              <a:rPr lang="en-ZA" b="0" dirty="0">
                <a:solidFill>
                  <a:srgbClr val="F39C12"/>
                </a:solidFill>
                <a:effectLst/>
                <a:latin typeface="Consolas" panose="020B0609020204030204" pitchFamily="49" charset="0"/>
              </a:rPr>
              <a:t>showStatus</a:t>
            </a:r>
            <a:r>
              <a:rPr lang="en-ZA" b="0" dirty="0">
                <a:solidFill>
                  <a:srgbClr val="DAE3E3"/>
                </a:solidFill>
                <a:effectLst/>
                <a:latin typeface="Consolas" panose="020B0609020204030204" pitchFamily="49" charset="0"/>
              </a:rPr>
              <a:t>();</a:t>
            </a:r>
          </a:p>
          <a:p>
            <a:pPr marL="0" indent="0">
              <a:buNone/>
            </a:pPr>
            <a:r>
              <a:rPr lang="en-ZA"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1694257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C84-C172-F2B7-D0EA-4F9249742F7A}"/>
              </a:ext>
            </a:extLst>
          </p:cNvPr>
          <p:cNvSpPr>
            <a:spLocks noGrp="1"/>
          </p:cNvSpPr>
          <p:nvPr>
            <p:ph type="title"/>
          </p:nvPr>
        </p:nvSpPr>
        <p:spPr>
          <a:xfrm>
            <a:off x="838201" y="365125"/>
            <a:ext cx="7997574" cy="857499"/>
          </a:xfrm>
        </p:spPr>
        <p:txBody>
          <a:bodyPr>
            <a:noAutofit/>
          </a:bodyPr>
          <a:lstStyle/>
          <a:p>
            <a:r>
              <a:rPr lang="en-GB" sz="3000" b="1" dirty="0">
                <a:solidFill>
                  <a:schemeClr val="bg1"/>
                </a:solidFill>
              </a:rPr>
              <a:t>CONT…</a:t>
            </a:r>
            <a:endParaRPr lang="en-ZA" sz="3000" b="1" dirty="0">
              <a:solidFill>
                <a:schemeClr val="bg1"/>
              </a:solidFill>
            </a:endParaRPr>
          </a:p>
        </p:txBody>
      </p:sp>
      <p:sp>
        <p:nvSpPr>
          <p:cNvPr id="3" name="Content Placeholder 2">
            <a:extLst>
              <a:ext uri="{FF2B5EF4-FFF2-40B4-BE49-F238E27FC236}">
                <a16:creationId xmlns:a16="http://schemas.microsoft.com/office/drawing/2014/main" id="{28E457A0-10E9-9C2E-662C-C086A3988905}"/>
              </a:ext>
            </a:extLst>
          </p:cNvPr>
          <p:cNvSpPr>
            <a:spLocks noGrp="1"/>
          </p:cNvSpPr>
          <p:nvPr>
            <p:ph idx="1"/>
          </p:nvPr>
        </p:nvSpPr>
        <p:spPr>
          <a:xfrm>
            <a:off x="838200" y="1416050"/>
            <a:ext cx="10515600" cy="4351338"/>
          </a:xfrm>
        </p:spPr>
        <p:txBody>
          <a:bodyPr>
            <a:noAutofit/>
          </a:bodyPr>
          <a:lstStyle/>
          <a:p>
            <a:pPr marL="0" indent="0">
              <a:buNone/>
            </a:pPr>
            <a:r>
              <a:rPr lang="en-ZA" sz="1500" b="0" dirty="0">
                <a:solidFill>
                  <a:srgbClr val="0CA1A6"/>
                </a:solidFill>
                <a:effectLst/>
                <a:latin typeface="Consolas" panose="020B0609020204030204" pitchFamily="49" charset="0"/>
              </a:rPr>
              <a:t>void</a:t>
            </a: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loop</a:t>
            </a: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temperature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30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40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x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100</a:t>
            </a:r>
            <a:r>
              <a:rPr lang="en-ZA" sz="1500" b="0" dirty="0">
                <a:solidFill>
                  <a:srgbClr val="DAE3E3"/>
                </a:solidFill>
                <a:effectLst/>
                <a:latin typeface="Consolas" panose="020B0609020204030204" pitchFamily="49" charset="0"/>
              </a:rPr>
              <a:t>);</a:t>
            </a:r>
            <a:r>
              <a:rPr lang="en-ZA" sz="1500" b="0" dirty="0">
                <a:solidFill>
                  <a:srgbClr val="7F8C8D"/>
                </a:solidFill>
                <a:effectLst/>
                <a:latin typeface="Consolas" panose="020B0609020204030204" pitchFamily="49" charset="0"/>
              </a:rPr>
              <a:t>  // Generate random X value between 0 and 100</a:t>
            </a:r>
            <a:endParaRPr lang="en-ZA" sz="1500" b="0" dirty="0">
              <a:solidFill>
                <a:srgbClr val="DAE3E3"/>
              </a:solidFill>
              <a:effectLst/>
              <a:latin typeface="Consolas" panose="020B0609020204030204" pitchFamily="49" charset="0"/>
            </a:endParaRPr>
          </a:p>
          <a:p>
            <a:pPr marL="0" indent="0">
              <a:buNone/>
            </a:pPr>
            <a:r>
              <a:rPr lang="en-ZA" sz="1500" b="0" dirty="0">
                <a:solidFill>
                  <a:srgbClr val="DAE3E3"/>
                </a:solidFill>
                <a:effectLst/>
                <a:latin typeface="Consolas" panose="020B0609020204030204" pitchFamily="49" charset="0"/>
              </a:rPr>
              <a:t>  </a:t>
            </a:r>
            <a:r>
              <a:rPr lang="en-ZA" sz="1500" b="0" dirty="0">
                <a:solidFill>
                  <a:srgbClr val="0CA1A6"/>
                </a:solidFill>
                <a:effectLst/>
                <a:latin typeface="Consolas" panose="020B0609020204030204" pitchFamily="49" charset="0"/>
              </a:rPr>
              <a:t>float</a:t>
            </a:r>
            <a:r>
              <a:rPr lang="en-ZA" sz="1500" b="0" dirty="0">
                <a:solidFill>
                  <a:srgbClr val="DAE3E3"/>
                </a:solidFill>
                <a:effectLst/>
                <a:latin typeface="Consolas" panose="020B0609020204030204" pitchFamily="49" charset="0"/>
              </a:rPr>
              <a:t> y = </a:t>
            </a:r>
            <a:r>
              <a:rPr lang="en-ZA" sz="1500" b="0" dirty="0">
                <a:solidFill>
                  <a:srgbClr val="F39C12"/>
                </a:solidFill>
                <a:effectLst/>
                <a:latin typeface="Consolas" panose="020B0609020204030204" pitchFamily="49" charset="0"/>
              </a:rPr>
              <a:t>random</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0</a:t>
            </a:r>
            <a:r>
              <a:rPr lang="en-ZA" sz="1500" b="0" dirty="0">
                <a:solidFill>
                  <a:srgbClr val="DAE3E3"/>
                </a:solidFill>
                <a:effectLst/>
                <a:latin typeface="Consolas" panose="020B0609020204030204" pitchFamily="49" charset="0"/>
              </a:rPr>
              <a:t>, </a:t>
            </a:r>
            <a:r>
              <a:rPr lang="en-ZA" sz="1500" b="0" dirty="0">
                <a:solidFill>
                  <a:srgbClr val="7FCBCD"/>
                </a:solidFill>
                <a:effectLst/>
                <a:latin typeface="Consolas" panose="020B0609020204030204" pitchFamily="49" charset="0"/>
              </a:rPr>
              <a:t>100</a:t>
            </a:r>
            <a:r>
              <a:rPr lang="en-ZA" sz="1500" b="0" dirty="0">
                <a:solidFill>
                  <a:srgbClr val="DAE3E3"/>
                </a:solidFill>
                <a:effectLst/>
                <a:latin typeface="Consolas" panose="020B0609020204030204" pitchFamily="49" charset="0"/>
              </a:rPr>
              <a:t>);</a:t>
            </a:r>
            <a:r>
              <a:rPr lang="en-ZA" sz="1500" b="0" dirty="0">
                <a:solidFill>
                  <a:srgbClr val="7F8C8D"/>
                </a:solidFill>
                <a:effectLst/>
                <a:latin typeface="Consolas" panose="020B0609020204030204" pitchFamily="49" charset="0"/>
              </a:rPr>
              <a:t>  // Generate random Y value between 0 and 100</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x = </a:t>
            </a:r>
            <a:r>
              <a:rPr lang="en-ZA" sz="1500" b="0" dirty="0">
                <a:solidFill>
                  <a:srgbClr val="F39C12"/>
                </a:solidFill>
                <a:effectLst/>
                <a:latin typeface="Consolas" panose="020B0609020204030204" pitchFamily="49" charset="0"/>
              </a:rPr>
              <a:t>round</a:t>
            </a:r>
            <a:r>
              <a:rPr lang="en-ZA" sz="1500" b="0" dirty="0">
                <a:solidFill>
                  <a:srgbClr val="DAE3E3"/>
                </a:solidFill>
                <a:effectLst/>
                <a:latin typeface="Consolas" panose="020B0609020204030204" pitchFamily="49" charset="0"/>
              </a:rPr>
              <a:t>(x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y = </a:t>
            </a:r>
            <a:r>
              <a:rPr lang="en-ZA" sz="1500" b="0" dirty="0">
                <a:solidFill>
                  <a:srgbClr val="F39C12"/>
                </a:solidFill>
                <a:effectLst/>
                <a:latin typeface="Consolas" panose="020B0609020204030204" pitchFamily="49" charset="0"/>
              </a:rPr>
              <a:t>round</a:t>
            </a:r>
            <a:r>
              <a:rPr lang="en-ZA" sz="1500" b="0" dirty="0">
                <a:solidFill>
                  <a:srgbClr val="DAE3E3"/>
                </a:solidFill>
                <a:effectLst/>
                <a:latin typeface="Consolas" panose="020B0609020204030204" pitchFamily="49" charset="0"/>
              </a:rPr>
              <a:t>(y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 / </a:t>
            </a:r>
            <a:r>
              <a:rPr lang="en-ZA" sz="1500" b="0" dirty="0">
                <a:solidFill>
                  <a:srgbClr val="7FCBCD"/>
                </a:solidFill>
                <a:effectLst/>
                <a:latin typeface="Consolas" panose="020B0609020204030204" pitchFamily="49" charset="0"/>
              </a:rPr>
              <a:t>100.0</a:t>
            </a:r>
            <a:r>
              <a:rPr lang="en-ZA" sz="1500" b="0" dirty="0">
                <a:solidFill>
                  <a:srgbClr val="DAE3E3"/>
                </a:solidFill>
                <a:effectLst/>
                <a:latin typeface="Consolas" panose="020B0609020204030204" pitchFamily="49" charset="0"/>
              </a:rPr>
              <a:t>;</a:t>
            </a: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reset</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addTemperature</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a:t>
            </a:r>
            <a:r>
              <a:rPr lang="en-ZA" sz="1500" b="0" dirty="0">
                <a:solidFill>
                  <a:srgbClr val="DAE3E3"/>
                </a:solidFill>
                <a:effectLst/>
                <a:latin typeface="Consolas" panose="020B0609020204030204" pitchFamily="49" charset="0"/>
              </a:rPr>
              <a:t>, temperature);</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addAnalogInput</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a:t>
            </a:r>
            <a:r>
              <a:rPr lang="en-ZA" sz="1500" b="0" dirty="0">
                <a:solidFill>
                  <a:srgbClr val="DAE3E3"/>
                </a:solidFill>
                <a:effectLst/>
                <a:latin typeface="Consolas" panose="020B0609020204030204" pitchFamily="49" charset="0"/>
              </a:rPr>
              <a:t>, x);</a:t>
            </a:r>
            <a:r>
              <a:rPr lang="en-ZA" sz="1500" b="0" dirty="0">
                <a:solidFill>
                  <a:srgbClr val="7F8C8D"/>
                </a:solidFill>
                <a:effectLst/>
                <a:latin typeface="Consolas" panose="020B0609020204030204" pitchFamily="49" charset="0"/>
              </a:rPr>
              <a:t>  // Use Cayenne LPP </a:t>
            </a:r>
            <a:r>
              <a:rPr lang="en-ZA" sz="1500" b="0" dirty="0" err="1">
                <a:solidFill>
                  <a:srgbClr val="7F8C8D"/>
                </a:solidFill>
                <a:effectLst/>
                <a:latin typeface="Consolas" panose="020B0609020204030204" pitchFamily="49" charset="0"/>
              </a:rPr>
              <a:t>analog</a:t>
            </a:r>
            <a:r>
              <a:rPr lang="en-ZA" sz="1500" b="0" dirty="0">
                <a:solidFill>
                  <a:srgbClr val="7F8C8D"/>
                </a:solidFill>
                <a:effectLst/>
                <a:latin typeface="Consolas" panose="020B0609020204030204" pitchFamily="49" charset="0"/>
              </a:rPr>
              <a:t> input type for X</a:t>
            </a:r>
            <a:endParaRPr lang="en-ZA" sz="1500" b="0" dirty="0">
              <a:solidFill>
                <a:srgbClr val="DAE3E3"/>
              </a:solidFill>
              <a:effectLst/>
              <a:latin typeface="Consolas" panose="020B0609020204030204" pitchFamily="49" charset="0"/>
            </a:endParaRP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addAnalogInput</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2</a:t>
            </a:r>
            <a:r>
              <a:rPr lang="en-ZA" sz="1500" b="0" dirty="0">
                <a:solidFill>
                  <a:srgbClr val="DAE3E3"/>
                </a:solidFill>
                <a:effectLst/>
                <a:latin typeface="Consolas" panose="020B0609020204030204" pitchFamily="49" charset="0"/>
              </a:rPr>
              <a:t>, y);</a:t>
            </a:r>
            <a:r>
              <a:rPr lang="en-ZA" sz="1500" b="0" dirty="0">
                <a:solidFill>
                  <a:srgbClr val="7F8C8D"/>
                </a:solidFill>
                <a:effectLst/>
                <a:latin typeface="Consolas" panose="020B0609020204030204" pitchFamily="49" charset="0"/>
              </a:rPr>
              <a:t>  // Use Cayenne LPP </a:t>
            </a:r>
            <a:r>
              <a:rPr lang="en-ZA" sz="1500" b="0" dirty="0" err="1">
                <a:solidFill>
                  <a:srgbClr val="7F8C8D"/>
                </a:solidFill>
                <a:effectLst/>
                <a:latin typeface="Consolas" panose="020B0609020204030204" pitchFamily="49" charset="0"/>
              </a:rPr>
              <a:t>analog</a:t>
            </a:r>
            <a:r>
              <a:rPr lang="en-ZA" sz="1500" b="0" dirty="0">
                <a:solidFill>
                  <a:srgbClr val="7F8C8D"/>
                </a:solidFill>
                <a:effectLst/>
                <a:latin typeface="Consolas" panose="020B0609020204030204" pitchFamily="49" charset="0"/>
              </a:rPr>
              <a:t> input type for Y</a:t>
            </a:r>
            <a:endParaRPr lang="en-ZA" sz="1500" b="0" dirty="0">
              <a:solidFill>
                <a:srgbClr val="DAE3E3"/>
              </a:solidFill>
              <a:effectLst/>
              <a:latin typeface="Consolas" panose="020B0609020204030204" pitchFamily="49" charset="0"/>
            </a:endParaRPr>
          </a:p>
          <a:p>
            <a:pPr marL="0" indent="0">
              <a:buNone/>
            </a:pP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a:solidFill>
                  <a:srgbClr val="C586C0"/>
                </a:solidFill>
                <a:effectLst/>
                <a:latin typeface="Consolas" panose="020B0609020204030204" pitchFamily="49" charset="0"/>
              </a:rPr>
              <a:t>if</a:t>
            </a: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ttn</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sendBytes</a:t>
            </a:r>
            <a:r>
              <a:rPr lang="en-ZA" sz="1500" b="0" dirty="0">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getBuffer</a:t>
            </a: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lpp</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getSize</a:t>
            </a:r>
            <a:r>
              <a:rPr lang="en-ZA" sz="1500" b="0" dirty="0">
                <a:solidFill>
                  <a:srgbClr val="DAE3E3"/>
                </a:solidFill>
                <a:effectLst/>
                <a:latin typeface="Consolas" panose="020B0609020204030204" pitchFamily="49" charset="0"/>
              </a:rPr>
              <a:t>())) {</a:t>
            </a:r>
          </a:p>
          <a:p>
            <a:pPr marL="0" indent="0">
              <a:buNone/>
            </a:pPr>
            <a:r>
              <a:rPr lang="en-ZA" sz="1500" b="0" dirty="0">
                <a:solidFill>
                  <a:srgbClr val="DAE3E3"/>
                </a:solidFill>
                <a:effectLst/>
                <a:latin typeface="Consolas" panose="020B0609020204030204" pitchFamily="49" charset="0"/>
              </a:rPr>
              <a:t>    </a:t>
            </a:r>
            <a:r>
              <a:rPr lang="en-ZA" sz="1500" b="0" dirty="0" err="1">
                <a:solidFill>
                  <a:srgbClr val="F39C12"/>
                </a:solidFill>
                <a:effectLst/>
                <a:latin typeface="Consolas" panose="020B0609020204030204" pitchFamily="49" charset="0"/>
              </a:rPr>
              <a:t>Serial</a:t>
            </a:r>
            <a:r>
              <a:rPr lang="en-ZA" sz="1500" b="0" dirty="0" err="1">
                <a:solidFill>
                  <a:srgbClr val="DAE3E3"/>
                </a:solidFill>
                <a:effectLst/>
                <a:latin typeface="Consolas" panose="020B0609020204030204" pitchFamily="49" charset="0"/>
              </a:rPr>
              <a:t>.</a:t>
            </a:r>
            <a:r>
              <a:rPr lang="en-ZA" sz="1500" b="0" dirty="0" err="1">
                <a:solidFill>
                  <a:srgbClr val="F39C12"/>
                </a:solidFill>
                <a:effectLst/>
                <a:latin typeface="Consolas" panose="020B0609020204030204" pitchFamily="49" charset="0"/>
              </a:rPr>
              <a:t>printf</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"Temp: %f X: %f Y: %f\n"</a:t>
            </a:r>
            <a:r>
              <a:rPr lang="en-ZA" sz="1500" b="0" dirty="0">
                <a:solidFill>
                  <a:srgbClr val="DAE3E3"/>
                </a:solidFill>
                <a:effectLst/>
                <a:latin typeface="Consolas" panose="020B0609020204030204" pitchFamily="49" charset="0"/>
              </a:rPr>
              <a:t>, temperature, x, y);</a:t>
            </a:r>
          </a:p>
          <a:p>
            <a:pPr marL="0" indent="0">
              <a:buNone/>
            </a:pPr>
            <a:r>
              <a:rPr lang="en-ZA" sz="1500" b="0" dirty="0">
                <a:solidFill>
                  <a:srgbClr val="DAE3E3"/>
                </a:solidFill>
                <a:effectLst/>
                <a:latin typeface="Consolas" panose="020B0609020204030204" pitchFamily="49" charset="0"/>
              </a:rPr>
              <a:t>  }</a:t>
            </a:r>
            <a:br>
              <a:rPr lang="en-ZA" sz="1500" b="0" dirty="0">
                <a:solidFill>
                  <a:srgbClr val="DAE3E3"/>
                </a:solidFill>
                <a:effectLst/>
                <a:latin typeface="Consolas" panose="020B0609020204030204" pitchFamily="49" charset="0"/>
              </a:rPr>
            </a:br>
            <a:r>
              <a:rPr lang="en-ZA" sz="1500" b="0" dirty="0">
                <a:solidFill>
                  <a:srgbClr val="DAE3E3"/>
                </a:solidFill>
                <a:effectLst/>
                <a:latin typeface="Consolas" panose="020B0609020204030204" pitchFamily="49" charset="0"/>
              </a:rPr>
              <a:t>  </a:t>
            </a:r>
            <a:r>
              <a:rPr lang="en-ZA" sz="1500" b="0" dirty="0">
                <a:solidFill>
                  <a:srgbClr val="F39C12"/>
                </a:solidFill>
                <a:effectLst/>
                <a:latin typeface="Consolas" panose="020B0609020204030204" pitchFamily="49" charset="0"/>
              </a:rPr>
              <a:t>delay</a:t>
            </a:r>
            <a:r>
              <a:rPr lang="en-ZA" sz="1500" b="0" dirty="0">
                <a:solidFill>
                  <a:srgbClr val="DAE3E3"/>
                </a:solidFill>
                <a:effectLst/>
                <a:latin typeface="Consolas" panose="020B0609020204030204" pitchFamily="49" charset="0"/>
              </a:rPr>
              <a:t>(</a:t>
            </a:r>
            <a:r>
              <a:rPr lang="en-ZA" sz="1500" b="0" dirty="0">
                <a:solidFill>
                  <a:srgbClr val="7FCBCD"/>
                </a:solidFill>
                <a:effectLst/>
                <a:latin typeface="Consolas" panose="020B0609020204030204" pitchFamily="49" charset="0"/>
              </a:rPr>
              <a:t>10000</a:t>
            </a:r>
            <a:r>
              <a:rPr lang="en-ZA" sz="1500" b="0" dirty="0">
                <a:solidFill>
                  <a:srgbClr val="DAE3E3"/>
                </a:solidFill>
                <a:effectLst/>
                <a:latin typeface="Consolas" panose="020B0609020204030204" pitchFamily="49" charset="0"/>
              </a:rPr>
              <a:t>);</a:t>
            </a:r>
          </a:p>
          <a:p>
            <a:pPr marL="0" indent="0">
              <a:buNone/>
            </a:pPr>
            <a:r>
              <a:rPr lang="en-ZA" sz="1500"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2650030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D9219A9-EFE5-B4BF-6083-7A5435DD7F14}"/>
              </a:ext>
            </a:extLst>
          </p:cNvPr>
          <p:cNvSpPr>
            <a:spLocks noGrp="1"/>
          </p:cNvSpPr>
          <p:nvPr>
            <p:ph idx="1"/>
          </p:nvPr>
        </p:nvSpPr>
        <p:spPr>
          <a:xfrm>
            <a:off x="804672" y="2827419"/>
            <a:ext cx="5126896" cy="3227626"/>
          </a:xfrm>
        </p:spPr>
        <p:txBody>
          <a:bodyPr anchor="ctr">
            <a:normAutofit/>
          </a:bodyPr>
          <a:lstStyle/>
          <a:p>
            <a:pPr marL="0" indent="0">
              <a:buNone/>
            </a:pPr>
            <a:r>
              <a:rPr lang="en-GB" sz="2000" b="1" dirty="0">
                <a:solidFill>
                  <a:schemeClr val="tx2"/>
                </a:solidFill>
              </a:rPr>
              <a:t>END</a:t>
            </a:r>
            <a:endParaRPr lang="en-ZA" sz="2000" b="1" dirty="0">
              <a:solidFill>
                <a:schemeClr val="tx2"/>
              </a:solidFill>
            </a:endParaRPr>
          </a:p>
        </p:txBody>
      </p:sp>
      <p:grpSp>
        <p:nvGrpSpPr>
          <p:cNvPr id="25" name="Group 2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6" name="Freeform: Shape 2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Memo">
            <a:extLst>
              <a:ext uri="{FF2B5EF4-FFF2-40B4-BE49-F238E27FC236}">
                <a16:creationId xmlns:a16="http://schemas.microsoft.com/office/drawing/2014/main" id="{48632DF6-B95C-7887-A3C9-4848ECF3A0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8058" y="2837712"/>
            <a:ext cx="3217333" cy="3217333"/>
          </a:xfrm>
          <a:prstGeom prst="rect">
            <a:avLst/>
          </a:prstGeom>
        </p:spPr>
      </p:pic>
    </p:spTree>
    <p:extLst>
      <p:ext uri="{BB962C8B-B14F-4D97-AF65-F5344CB8AC3E}">
        <p14:creationId xmlns:p14="http://schemas.microsoft.com/office/powerpoint/2010/main" val="35962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550C26F-464F-3D7C-CC2E-7FE917CCD995}"/>
              </a:ext>
            </a:extLst>
          </p:cNvPr>
          <p:cNvPicPr>
            <a:picLocks noChangeAspect="1"/>
          </p:cNvPicPr>
          <p:nvPr/>
        </p:nvPicPr>
        <p:blipFill rotWithShape="1">
          <a:blip r:embed="rId2"/>
          <a:srcRect t="443"/>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1DFC8E-AB94-6503-DEE1-F71C99A87C49}"/>
              </a:ext>
            </a:extLst>
          </p:cNvPr>
          <p:cNvSpPr txBox="1"/>
          <p:nvPr/>
        </p:nvSpPr>
        <p:spPr>
          <a:xfrm>
            <a:off x="-131444" y="-407875"/>
            <a:ext cx="3131820" cy="13127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latin typeface="+mj-lt"/>
                <a:ea typeface="+mj-ea"/>
                <a:cs typeface="+mj-cs"/>
              </a:rPr>
              <a:t>LoRaWAN</a:t>
            </a:r>
          </a:p>
        </p:txBody>
      </p:sp>
    </p:spTree>
    <p:extLst>
      <p:ext uri="{BB962C8B-B14F-4D97-AF65-F5344CB8AC3E}">
        <p14:creationId xmlns:p14="http://schemas.microsoft.com/office/powerpoint/2010/main" val="1308326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ybersecurity in LoRa and LoRaWAN: Context and Background">
            <a:extLst>
              <a:ext uri="{FF2B5EF4-FFF2-40B4-BE49-F238E27FC236}">
                <a16:creationId xmlns:a16="http://schemas.microsoft.com/office/drawing/2014/main" id="{D8119931-797B-8F5C-7139-B59FF9CCB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0" r="4265"/>
          <a:stretch/>
        </p:blipFill>
        <p:spPr bwMode="auto">
          <a:xfrm>
            <a:off x="-1" y="138873"/>
            <a:ext cx="12094951" cy="6631577"/>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1DFC8E-AB94-6503-DEE1-F71C99A87C49}"/>
              </a:ext>
            </a:extLst>
          </p:cNvPr>
          <p:cNvSpPr txBox="1"/>
          <p:nvPr/>
        </p:nvSpPr>
        <p:spPr>
          <a:xfrm>
            <a:off x="-6094" y="-236425"/>
            <a:ext cx="3092194" cy="10460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latin typeface="+mj-lt"/>
                <a:ea typeface="+mj-ea"/>
                <a:cs typeface="+mj-cs"/>
              </a:rPr>
              <a:t>LoRaWAN</a:t>
            </a:r>
          </a:p>
        </p:txBody>
      </p:sp>
    </p:spTree>
    <p:extLst>
      <p:ext uri="{BB962C8B-B14F-4D97-AF65-F5344CB8AC3E}">
        <p14:creationId xmlns:p14="http://schemas.microsoft.com/office/powerpoint/2010/main" val="335508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B2213-4D34-713C-2FC3-810424E74FCC}"/>
              </a:ext>
            </a:extLst>
          </p:cNvPr>
          <p:cNvSpPr>
            <a:spLocks noGrp="1"/>
          </p:cNvSpPr>
          <p:nvPr>
            <p:ph type="title"/>
          </p:nvPr>
        </p:nvSpPr>
        <p:spPr>
          <a:xfrm>
            <a:off x="7531610" y="365125"/>
            <a:ext cx="3822189" cy="1899912"/>
          </a:xfrm>
        </p:spPr>
        <p:txBody>
          <a:bodyPr>
            <a:normAutofit/>
          </a:bodyPr>
          <a:lstStyle/>
          <a:p>
            <a:r>
              <a:rPr lang="en-GB" sz="3100" dirty="0"/>
              <a:t>STEPS TO SUCESSFUL LORAWAN</a:t>
            </a:r>
            <a:endParaRPr lang="en-ZA" sz="3100" dirty="0"/>
          </a:p>
        </p:txBody>
      </p:sp>
      <p:pic>
        <p:nvPicPr>
          <p:cNvPr id="5" name="Picture 4" descr="White puzzle with one red piece">
            <a:extLst>
              <a:ext uri="{FF2B5EF4-FFF2-40B4-BE49-F238E27FC236}">
                <a16:creationId xmlns:a16="http://schemas.microsoft.com/office/drawing/2014/main" id="{2917441C-CD66-CB0A-FDF8-25FD7B38DE36}"/>
              </a:ext>
            </a:extLst>
          </p:cNvPr>
          <p:cNvPicPr>
            <a:picLocks noChangeAspect="1"/>
          </p:cNvPicPr>
          <p:nvPr/>
        </p:nvPicPr>
        <p:blipFill rotWithShape="1">
          <a:blip r:embed="rId2"/>
          <a:srcRect l="22335" r="20772"/>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E5C5FE98-5416-8237-445F-288DD78A5DDF}"/>
              </a:ext>
            </a:extLst>
          </p:cNvPr>
          <p:cNvSpPr>
            <a:spLocks noGrp="1"/>
          </p:cNvSpPr>
          <p:nvPr>
            <p:ph idx="1"/>
          </p:nvPr>
        </p:nvSpPr>
        <p:spPr>
          <a:xfrm>
            <a:off x="7531610" y="2434201"/>
            <a:ext cx="3822189" cy="3742762"/>
          </a:xfrm>
        </p:spPr>
        <p:txBody>
          <a:bodyPr>
            <a:normAutofit/>
          </a:bodyPr>
          <a:lstStyle/>
          <a:p>
            <a:r>
              <a:rPr lang="en-ZA" sz="2000" dirty="0"/>
              <a:t>Gateway registration</a:t>
            </a:r>
          </a:p>
          <a:p>
            <a:r>
              <a:rPr lang="en-ZA" sz="2000" dirty="0"/>
              <a:t>Gateway configuration</a:t>
            </a:r>
          </a:p>
          <a:p>
            <a:r>
              <a:rPr lang="en-ZA" sz="2000" dirty="0"/>
              <a:t>Create application</a:t>
            </a:r>
          </a:p>
          <a:p>
            <a:r>
              <a:rPr lang="en-ZA" sz="2000" dirty="0"/>
              <a:t>End device configuration</a:t>
            </a:r>
          </a:p>
        </p:txBody>
      </p:sp>
    </p:spTree>
    <p:extLst>
      <p:ext uri="{BB962C8B-B14F-4D97-AF65-F5344CB8AC3E}">
        <p14:creationId xmlns:p14="http://schemas.microsoft.com/office/powerpoint/2010/main" val="283705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A2886B-1AB7-22D1-692E-645C8C98156A}"/>
              </a:ext>
            </a:extLst>
          </p:cNvPr>
          <p:cNvSpPr txBox="1"/>
          <p:nvPr/>
        </p:nvSpPr>
        <p:spPr>
          <a:xfrm>
            <a:off x="640080" y="4777739"/>
            <a:ext cx="3418990" cy="14121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latin typeface="+mj-lt"/>
                <a:ea typeface="+mj-ea"/>
                <a:cs typeface="+mj-cs"/>
              </a:rPr>
              <a:t>Gateway Registration</a:t>
            </a:r>
          </a:p>
        </p:txBody>
      </p:sp>
      <p:pic>
        <p:nvPicPr>
          <p:cNvPr id="5" name="Picture 4" descr="A screenshot of a computer&#10;&#10;Description automatically generated">
            <a:extLst>
              <a:ext uri="{FF2B5EF4-FFF2-40B4-BE49-F238E27FC236}">
                <a16:creationId xmlns:a16="http://schemas.microsoft.com/office/drawing/2014/main" id="{04066311-1B8E-6360-0E8A-A1D24E8A61FE}"/>
              </a:ext>
            </a:extLst>
          </p:cNvPr>
          <p:cNvPicPr>
            <a:picLocks noChangeAspect="1"/>
          </p:cNvPicPr>
          <p:nvPr/>
        </p:nvPicPr>
        <p:blipFill rotWithShape="1">
          <a:blip r:embed="rId2"/>
          <a:srcRect t="11052" b="1806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3770DE0-2570-4BE8-88C2-7B6DDA923CEC}"/>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Sign up user account</a:t>
            </a:r>
            <a:br>
              <a:rPr lang="en-US" sz="2200" dirty="0"/>
            </a:br>
            <a:r>
              <a:rPr lang="en-US" sz="2200" dirty="0">
                <a:hlinkClick r:id="rId3"/>
              </a:rPr>
              <a:t>https://id.thethingsnetwork.org/oidc/interaction/AwFHU9WCxQvSAtWUCWnQy</a:t>
            </a:r>
            <a:endParaRPr lang="en-US" sz="2200" dirty="0"/>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2184131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1458</Words>
  <Application>Microsoft Office PowerPoint</Application>
  <PresentationFormat>Widescreen</PresentationFormat>
  <Paragraphs>174</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Meiryo</vt:lpstr>
      <vt:lpstr>Arial</vt:lpstr>
      <vt:lpstr>Arial</vt:lpstr>
      <vt:lpstr>Calibri</vt:lpstr>
      <vt:lpstr>Calibri (Body)</vt:lpstr>
      <vt:lpstr>Calibri Light</vt:lpstr>
      <vt:lpstr>Consolas</vt:lpstr>
      <vt:lpstr>Roboto Slab</vt:lpstr>
      <vt:lpstr>Söhne</vt:lpstr>
      <vt:lpstr>Wingdings</vt:lpstr>
      <vt:lpstr>Office Theme</vt:lpstr>
      <vt:lpstr>LoRa Training</vt:lpstr>
      <vt:lpstr>WHAT IS LORA?</vt:lpstr>
      <vt:lpstr>LoRaWan Frequency Plans</vt:lpstr>
      <vt:lpstr>Key features of LoRa include:</vt:lpstr>
      <vt:lpstr>LoRaWAN</vt:lpstr>
      <vt:lpstr>PowerPoint Presentation</vt:lpstr>
      <vt:lpstr>PowerPoint Presentation</vt:lpstr>
      <vt:lpstr>STEPS TO SUCESSFUL LORAWAN</vt:lpstr>
      <vt:lpstr>PowerPoint Presentation</vt:lpstr>
      <vt:lpstr>PowerPoint Presentation</vt:lpstr>
      <vt:lpstr>Gateway registration</vt:lpstr>
      <vt:lpstr>PowerPoint Presentation</vt:lpstr>
      <vt:lpstr>Gateway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APPLICATION</vt:lpstr>
      <vt:lpstr>PowerPoint Presentation</vt:lpstr>
      <vt:lpstr>Adding End Device</vt:lpstr>
      <vt:lpstr>PowerPoint Presentation</vt:lpstr>
      <vt:lpstr>PowerPoint Presentation</vt:lpstr>
      <vt:lpstr>How to get Data from TTN Network</vt:lpstr>
      <vt:lpstr>MQTT</vt:lpstr>
      <vt:lpstr>Setup Node-RED</vt:lpstr>
      <vt:lpstr>Install packages on node-red</vt:lpstr>
      <vt:lpstr>Node-red Flow diagram</vt:lpstr>
      <vt:lpstr>Getting Data From Database</vt:lpstr>
      <vt:lpstr>Code for node-red</vt:lpstr>
      <vt:lpstr>AWS EC2 instance and RDS Database</vt:lpstr>
      <vt:lpstr>Creating instance for node-red</vt:lpstr>
      <vt:lpstr>PowerPoint Presentation</vt:lpstr>
      <vt:lpstr>PowerPoint Presentation</vt:lpstr>
      <vt:lpstr>Configuring Database</vt:lpstr>
      <vt:lpstr>Access instance</vt:lpstr>
      <vt:lpstr>SSH Ubuntu Server</vt:lpstr>
      <vt:lpstr>Successful connected to AWS instance using SSH</vt:lpstr>
      <vt:lpstr>Using PowerShell</vt:lpstr>
      <vt:lpstr>RDS database</vt:lpstr>
      <vt:lpstr>Database configuration</vt:lpstr>
      <vt:lpstr>Security groups</vt:lpstr>
      <vt:lpstr>Viewing Data and creating Tables</vt:lpstr>
      <vt:lpstr>Creating Tables for Database</vt:lpstr>
      <vt:lpstr>Getting data from RDB on AWS</vt:lpstr>
      <vt:lpstr>Decoding Data</vt:lpstr>
      <vt:lpstr>Example code for sending data to TTN from Lora32 TTGO</vt:lpstr>
      <vt:lpstr>CONT…</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Sibuyi</dc:creator>
  <cp:lastModifiedBy>C Sibuyi</cp:lastModifiedBy>
  <cp:revision>7</cp:revision>
  <dcterms:created xsi:type="dcterms:W3CDTF">2024-02-20T06:23:24Z</dcterms:created>
  <dcterms:modified xsi:type="dcterms:W3CDTF">2024-02-21T13:56:17Z</dcterms:modified>
</cp:coreProperties>
</file>